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3"/>
  </p:notesMasterIdLst>
  <p:handoutMasterIdLst>
    <p:handoutMasterId r:id="rId54"/>
  </p:handoutMasterIdLst>
  <p:sldIdLst>
    <p:sldId id="862" r:id="rId2"/>
    <p:sldId id="856" r:id="rId3"/>
    <p:sldId id="867" r:id="rId4"/>
    <p:sldId id="876" r:id="rId5"/>
    <p:sldId id="869" r:id="rId6"/>
    <p:sldId id="809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17" r:id="rId15"/>
    <p:sldId id="818" r:id="rId16"/>
    <p:sldId id="820" r:id="rId17"/>
    <p:sldId id="819" r:id="rId18"/>
    <p:sldId id="821" r:id="rId19"/>
    <p:sldId id="822" r:id="rId20"/>
    <p:sldId id="825" r:id="rId21"/>
    <p:sldId id="824" r:id="rId22"/>
    <p:sldId id="871" r:id="rId23"/>
    <p:sldId id="870" r:id="rId24"/>
    <p:sldId id="852" r:id="rId25"/>
    <p:sldId id="863" r:id="rId26"/>
    <p:sldId id="872" r:id="rId27"/>
    <p:sldId id="873" r:id="rId28"/>
    <p:sldId id="829" r:id="rId29"/>
    <p:sldId id="830" r:id="rId30"/>
    <p:sldId id="831" r:id="rId31"/>
    <p:sldId id="864" r:id="rId32"/>
    <p:sldId id="832" r:id="rId33"/>
    <p:sldId id="835" r:id="rId34"/>
    <p:sldId id="865" r:id="rId35"/>
    <p:sldId id="808" r:id="rId36"/>
    <p:sldId id="836" r:id="rId37"/>
    <p:sldId id="837" r:id="rId38"/>
    <p:sldId id="838" r:id="rId39"/>
    <p:sldId id="839" r:id="rId40"/>
    <p:sldId id="840" r:id="rId41"/>
    <p:sldId id="841" r:id="rId42"/>
    <p:sldId id="842" r:id="rId43"/>
    <p:sldId id="843" r:id="rId44"/>
    <p:sldId id="844" r:id="rId45"/>
    <p:sldId id="845" r:id="rId46"/>
    <p:sldId id="846" r:id="rId47"/>
    <p:sldId id="858" r:id="rId48"/>
    <p:sldId id="868" r:id="rId49"/>
    <p:sldId id="874" r:id="rId50"/>
    <p:sldId id="875" r:id="rId51"/>
    <p:sldId id="857" r:id="rId52"/>
  </p:sldIdLst>
  <p:sldSz cx="9144000" cy="6858000" type="screen4x3"/>
  <p:notesSz cx="9163050" cy="68770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28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800000"/>
    <a:srgbClr val="32329A"/>
    <a:srgbClr val="FFCCCC"/>
    <a:srgbClr val="FFFFCC"/>
    <a:srgbClr val="CC6600"/>
    <a:srgbClr val="006600"/>
    <a:srgbClr val="FFFFFF"/>
    <a:srgbClr val="FF6600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557"/>
    <p:restoredTop sz="77578" autoAdjust="0"/>
  </p:normalViewPr>
  <p:slideViewPr>
    <p:cSldViewPr snapToGrid="0">
      <p:cViewPr varScale="1">
        <p:scale>
          <a:sx n="80" d="100"/>
          <a:sy n="80" d="100"/>
        </p:scale>
        <p:origin x="2848" y="184"/>
      </p:cViewPr>
      <p:guideLst>
        <p:guide orient="horz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32"/>
    </p:cViewPr>
  </p:sorterViewPr>
  <p:notesViewPr>
    <p:cSldViewPr snapToGrid="0">
      <p:cViewPr>
        <p:scale>
          <a:sx n="150" d="100"/>
          <a:sy n="150" d="100"/>
        </p:scale>
        <p:origin x="-72" y="5358"/>
      </p:cViewPr>
      <p:guideLst>
        <p:guide orient="horz" pos="2166"/>
        <p:guide pos="28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00013" y="6327792"/>
            <a:ext cx="1910026" cy="25512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261" tIns="50130" rIns="100261" bIns="50130">
            <a:spAutoFit/>
          </a:bodyPr>
          <a:lstStyle>
            <a:lvl1pPr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2"/>
                </a:solidFill>
                <a:cs typeface="+mn-cs"/>
              </a:rPr>
              <a:t>Page </a:t>
            </a:r>
            <a:fld id="{413A175D-5A4A-1F46-AE2A-186D123F964E}" type="slidenum">
              <a:rPr lang="en-US" sz="1000" smtClean="0">
                <a:solidFill>
                  <a:schemeClr val="tx2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tx2"/>
              </a:solidFill>
              <a:cs typeface="+mn-cs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8108145" y="238290"/>
            <a:ext cx="202480" cy="2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261" tIns="50130" rIns="100261" bIns="50130">
            <a:spAutoFit/>
          </a:bodyPr>
          <a:lstStyle>
            <a:lvl1pPr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r"/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03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765" y="-23828"/>
            <a:ext cx="4029458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t" anchorCtr="0" compatLnSpc="1">
            <a:prstTxWarp prst="textNoShape">
              <a:avLst/>
            </a:prstTxWarp>
          </a:bodyPr>
          <a:lstStyle>
            <a:lvl1pPr algn="l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4359" y="-23828"/>
            <a:ext cx="3927927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8000"/>
            <a:ext cx="3425825" cy="2570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0660" y="3265765"/>
            <a:ext cx="6641731" cy="31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7" tIns="45269" rIns="90537" bIns="45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50765" y="6554167"/>
            <a:ext cx="4029458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b" anchorCtr="0" compatLnSpc="1">
            <a:prstTxWarp prst="textNoShape">
              <a:avLst/>
            </a:prstTxWarp>
          </a:bodyPr>
          <a:lstStyle>
            <a:lvl1pPr algn="l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4359" y="6554167"/>
            <a:ext cx="3927927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b="0" i="1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F7F234-2C00-3045-B6BE-60ED395AB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CEFA140-AC45-F847-8DBE-A9DD375E6324}" type="slidenum">
              <a:rPr lang="en-US" sz="1000" b="0">
                <a:latin typeface="Arial" charset="0"/>
              </a:rPr>
              <a:pPr/>
              <a:t>1</a:t>
            </a:fld>
            <a:endParaRPr lang="en-US" sz="10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76D178A-BE59-9C42-A44C-E69C4460155A}" type="slidenum">
              <a:rPr lang="en-US" sz="1000" b="0">
                <a:latin typeface="Arial" charset="0"/>
              </a:rPr>
              <a:pPr/>
              <a:t>13</a:t>
            </a:fld>
            <a:endParaRPr lang="en-US" sz="1000" b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OBDDs have more practical applications than other types of decision diagrams.</a:t>
            </a:r>
          </a:p>
          <a:p>
            <a:r>
              <a:rPr lang="en-US">
                <a:latin typeface="Arial Narrow" charset="0"/>
              </a:rPr>
              <a:t>OBDDs can be transformed into canonical forms that uniquely characterize the function. </a:t>
            </a:r>
          </a:p>
          <a:p>
            <a:r>
              <a:rPr lang="en-US">
                <a:latin typeface="Arial Narrow" charset="0"/>
              </a:rPr>
              <a:t>This can be done by removing redundancy in the diagrams by two steps: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Merging isomorphic subtrees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Removing nodes with identical children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29567A5-1A52-2B4A-9629-E383B63C4A26}" type="slidenum">
              <a:rPr lang="en-US" sz="1000" b="0">
                <a:latin typeface="Arial" charset="0"/>
              </a:rPr>
              <a:pPr/>
              <a:t>14</a:t>
            </a:fld>
            <a:endParaRPr lang="en-US" sz="1000" b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first steps in reduction.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CF9432C-7528-6141-945D-DFDA855804B9}" type="slidenum">
              <a:rPr lang="en-US" sz="1000" b="0">
                <a:latin typeface="Arial" charset="0"/>
              </a:rPr>
              <a:pPr/>
              <a:t>15</a:t>
            </a:fld>
            <a:endParaRPr lang="en-US" sz="1000" b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next steps to make a ROBDD.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2F39D55-1C9B-B84D-A797-E27A4AA64CFE}" type="slidenum">
              <a:rPr lang="en-US" sz="1000" b="0">
                <a:latin typeface="Arial" charset="0"/>
              </a:rPr>
              <a:pPr/>
              <a:t>16</a:t>
            </a:fld>
            <a:endParaRPr lang="en-US" sz="1000" b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ROBDD are canonical form: this can be formally proved.</a:t>
            </a:r>
          </a:p>
          <a:p>
            <a:r>
              <a:rPr lang="en-US">
                <a:latin typeface="Arial Narrow" charset="0"/>
              </a:rPr>
              <a:t>They are usually very compact, and provide us with a very efficient representation of functions.</a:t>
            </a:r>
          </a:p>
          <a:p>
            <a:r>
              <a:rPr lang="en-US">
                <a:latin typeface="Arial Narrow" charset="0"/>
              </a:rPr>
              <a:t>Their size depends on the variable order: thus there are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good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and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bad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orders.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185B999-12F0-1749-ADC3-FA8BB25694BF}" type="slidenum">
              <a:rPr lang="en-US" sz="1000" b="0">
                <a:latin typeface="Arial" charset="0"/>
              </a:rPr>
              <a:pPr/>
              <a:t>17</a:t>
            </a:fld>
            <a:endParaRPr lang="en-US" sz="1000" b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a ROBDD, the  root corresponds to the function itself and the leafs to the Boolean constants 0 and 1.</a:t>
            </a:r>
          </a:p>
          <a:p>
            <a:r>
              <a:rPr lang="en-US">
                <a:latin typeface="Arial Narrow" charset="0"/>
              </a:rPr>
              <a:t>Each other node has two children, with edges to the two cofactors with respect to the variable associate with the node (and its complement).</a:t>
            </a:r>
          </a:p>
          <a:p>
            <a:r>
              <a:rPr lang="en-US">
                <a:latin typeface="Arial Narrow" charset="0"/>
              </a:rPr>
              <a:t>Note that sometimes ROBDDs are just called BDDs for simplicity.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1A92DB0-C4D6-E943-8ED2-D3450996A7DC}" type="slidenum">
              <a:rPr lang="en-US" sz="1000" b="0">
                <a:latin typeface="Arial" charset="0"/>
              </a:rPr>
              <a:pPr/>
              <a:t>18</a:t>
            </a:fld>
            <a:endParaRPr lang="en-US" sz="1000" b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a ROBDD for a simple function and its construction.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506CC89-2AF0-C849-881E-4BF264206B4E}" type="slidenum">
              <a:rPr lang="en-US" sz="1000" b="0">
                <a:latin typeface="Arial" charset="0"/>
              </a:rPr>
              <a:pPr/>
              <a:t>19</a:t>
            </a:fld>
            <a:endParaRPr lang="en-US" sz="1000" b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construction of a ROBDD for the function representing the output of a loc network.</a:t>
            </a:r>
          </a:p>
          <a:p>
            <a:r>
              <a:rPr lang="en-US">
                <a:latin typeface="Arial Narrow" charset="0"/>
              </a:rPr>
              <a:t>Such ROBDD can be constructed by traversing the network from input to output.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9E1D539-E4BE-ED4F-8E8B-2D5A197FA8C0}" type="slidenum">
              <a:rPr lang="en-US" sz="1000" b="0">
                <a:latin typeface="Arial" charset="0"/>
              </a:rPr>
              <a:pPr/>
              <a:t>20</a:t>
            </a:fld>
            <a:endParaRPr lang="en-US" sz="1000" b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Multiple-output functions can be represented by multi-rooted ROBBDs.</a:t>
            </a:r>
          </a:p>
          <a:p>
            <a:r>
              <a:rPr lang="en-US" dirty="0">
                <a:latin typeface="Arial Narrow" charset="0"/>
              </a:rPr>
              <a:t>Sharing of subtrees is key to keeping the representation compact.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4146B8-AA56-B344-B976-B9D740863B34}" type="slidenum">
              <a:rPr lang="en-US" sz="1000" b="0">
                <a:latin typeface="Arial" charset="0"/>
              </a:rPr>
              <a:pPr/>
              <a:t>21</a:t>
            </a:fld>
            <a:endParaRPr lang="en-US" sz="1000" b="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With BDDs many important problems can be solved efficiently.</a:t>
            </a:r>
          </a:p>
          <a:p>
            <a:r>
              <a:rPr lang="en-US">
                <a:latin typeface="Arial Narrow" charset="0"/>
              </a:rPr>
              <a:t>Indeed, tautology checking is just verifying that the ROBDD is the leaf 1.</a:t>
            </a:r>
          </a:p>
          <a:p>
            <a:r>
              <a:rPr lang="en-US">
                <a:latin typeface="Arial Narrow" charset="0"/>
              </a:rPr>
              <a:t>Identity checking is verifying that two ROBDDs are the same.</a:t>
            </a:r>
          </a:p>
          <a:p>
            <a:r>
              <a:rPr lang="en-US">
                <a:latin typeface="Arial Narrow" charset="0"/>
              </a:rPr>
              <a:t>Satisfiability corresponds to looking for a path from root to leaf.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The ROBDD construction and manipulation can be done with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operator, which</a:t>
            </a:r>
          </a:p>
          <a:p>
            <a:r>
              <a:rPr lang="en-US" dirty="0">
                <a:latin typeface="Arial Narrow" charset="0"/>
              </a:rPr>
              <a:t>takes its name from its operative definition. Given three scalar Boolean functions :</a:t>
            </a:r>
            <a:r>
              <a:rPr lang="en-US" dirty="0" err="1">
                <a:latin typeface="Arial Narrow" charset="0"/>
              </a:rPr>
              <a:t>f,g</a:t>
            </a:r>
            <a:r>
              <a:rPr lang="en-US" dirty="0">
                <a:latin typeface="Arial Narrow" charset="0"/>
              </a:rPr>
              <a:t>  and h,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(</a:t>
            </a:r>
            <a:r>
              <a:rPr lang="en-US" dirty="0" err="1">
                <a:latin typeface="Arial Narrow" charset="0"/>
              </a:rPr>
              <a:t>f,g,h</a:t>
            </a:r>
            <a:r>
              <a:rPr lang="en-US" dirty="0">
                <a:latin typeface="Arial Narrow" charset="0"/>
              </a:rPr>
              <a:t>) = f g + f' h which is equivalent to: </a:t>
            </a:r>
            <a:r>
              <a:rPr lang="en-US" i="1" dirty="0">
                <a:latin typeface="Arial Narrow" charset="0"/>
              </a:rPr>
              <a:t>if f then g else h</a:t>
            </a:r>
            <a:r>
              <a:rPr lang="en-US" dirty="0">
                <a:latin typeface="Arial Narrow" charset="0"/>
              </a:rPr>
              <a:t>.</a:t>
            </a:r>
          </a:p>
          <a:p>
            <a:r>
              <a:rPr lang="en-US" dirty="0">
                <a:latin typeface="Arial Narrow" charset="0"/>
              </a:rPr>
              <a:t> In particular, functions </a:t>
            </a:r>
            <a:r>
              <a:rPr lang="en-US" dirty="0" err="1">
                <a:latin typeface="Arial Narrow" charset="0"/>
              </a:rPr>
              <a:t>f,g</a:t>
            </a:r>
            <a:r>
              <a:rPr lang="en-US" dirty="0">
                <a:latin typeface="Arial Narrow" charset="0"/>
              </a:rPr>
              <a:t> and h can be Boolean variables or constants.</a:t>
            </a:r>
          </a:p>
          <a:p>
            <a:r>
              <a:rPr lang="en-US" dirty="0">
                <a:latin typeface="Arial Narrow" charset="0"/>
              </a:rPr>
              <a:t>We assume that all variables are ordered and we call top variable of a function (or set of functions) the first variable in the support set (or in the union of the support sets.)</a:t>
            </a:r>
          </a:p>
          <a:p>
            <a:r>
              <a:rPr lang="en-US" dirty="0">
                <a:latin typeface="Arial Narrow" charset="0"/>
              </a:rPr>
              <a:t>The manipulation of the ROBDDs is done using the recursive paradigm.</a:t>
            </a:r>
          </a:p>
          <a:p>
            <a:r>
              <a:rPr lang="en-US" dirty="0">
                <a:latin typeface="Arial Narrow" charset="0"/>
              </a:rPr>
              <a:t>Indeed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of three arguments can be computed by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of their cofactors.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7F234-2C00-3045-B6BE-60ED395AB4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31C84E3-E8BA-0145-99CA-74437B671041}" type="slidenum">
              <a:rPr lang="en-US" sz="1000" b="0">
                <a:latin typeface="Arial" charset="0"/>
              </a:rPr>
              <a:pPr/>
              <a:t>2</a:t>
            </a:fld>
            <a:endParaRPr lang="en-US" sz="1000" b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49EF6D3-4BC9-9744-AD7B-C1999A358680}" type="slidenum">
              <a:rPr lang="en-US" sz="1000" b="0">
                <a:latin typeface="Arial" charset="0"/>
              </a:rPr>
              <a:pPr/>
              <a:t>24</a:t>
            </a:fld>
            <a:endParaRPr lang="en-US" sz="1000" b="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Logic operations on functions can be reconduced to applying the ite operator to their BDDs.</a:t>
            </a:r>
          </a:p>
          <a:p>
            <a:r>
              <a:rPr lang="en-US">
                <a:latin typeface="Arial Narrow" charset="0"/>
              </a:rPr>
              <a:t>As an example, the AND of two functions is like an ite with an empty (0) else branch body.</a:t>
            </a:r>
          </a:p>
          <a:p>
            <a:r>
              <a:rPr lang="en-US">
                <a:latin typeface="Arial Narrow" charset="0"/>
              </a:rPr>
              <a:t>The OR of two functions f+g  is ite(f,1,g)= f.1 +f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g = f+f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g = f+g.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5C2348-E64A-5546-8C52-9E8F95904926}" type="slidenum">
              <a:rPr lang="en-US" sz="1000" b="0">
                <a:latin typeface="Arial" charset="0"/>
              </a:rPr>
              <a:pPr/>
              <a:t>25</a:t>
            </a:fld>
            <a:endParaRPr lang="en-US" sz="1000" b="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16 Boolean connectors, or ways to combine logic functions.</a:t>
            </a:r>
          </a:p>
          <a:p>
            <a:r>
              <a:rPr lang="en-US">
                <a:latin typeface="Arial Narrow" charset="0"/>
              </a:rPr>
              <a:t>This table shows how to compute each connector using the ite operator.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B461751-BF42-D545-832C-857225B573F8}" type="slidenum">
              <a:rPr lang="en-US" sz="1000" b="0">
                <a:latin typeface="Arial" charset="0"/>
              </a:rPr>
              <a:pPr/>
              <a:t>26</a:t>
            </a:fld>
            <a:endParaRPr lang="en-US" sz="1000" b="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slide is the beginning of an example showing how to operate on BDDs.</a:t>
            </a:r>
          </a:p>
          <a:p>
            <a:r>
              <a:rPr lang="en-US">
                <a:latin typeface="Arial Narrow" charset="0"/>
              </a:rPr>
              <a:t>In particular it shows ANDing two BDDs.</a:t>
            </a:r>
          </a:p>
          <a:p>
            <a:r>
              <a:rPr lang="en-US">
                <a:latin typeface="Arial Narrow" charset="0"/>
              </a:rPr>
              <a:t>The terminal cases, once a BDD is a constant leaf, are tabulated above.</a:t>
            </a:r>
          </a:p>
        </p:txBody>
      </p:sp>
    </p:spTree>
    <p:extLst>
      <p:ext uri="{BB962C8B-B14F-4D97-AF65-F5344CB8AC3E}">
        <p14:creationId xmlns:p14="http://schemas.microsoft.com/office/powerpoint/2010/main" val="1014875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D1D5330-1806-8C4B-848D-089039CA6983}" type="slidenum">
              <a:rPr lang="en-US" sz="1000" b="0">
                <a:latin typeface="Arial" charset="0"/>
              </a:rPr>
              <a:pPr/>
              <a:t>27</a:t>
            </a:fld>
            <a:endParaRPr lang="en-US" sz="1000" b="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This slide continues the example.</a:t>
            </a:r>
          </a:p>
          <a:p>
            <a:r>
              <a:rPr lang="en-US" dirty="0">
                <a:latin typeface="Arial Narrow" charset="0"/>
              </a:rPr>
              <a:t>The AND of two BDDs can be done recursively by </a:t>
            </a:r>
            <a:r>
              <a:rPr lang="en-US" dirty="0" err="1">
                <a:latin typeface="Arial Narrow" charset="0"/>
              </a:rPr>
              <a:t>ANDing</a:t>
            </a:r>
            <a:r>
              <a:rPr lang="en-US" dirty="0">
                <a:latin typeface="Arial Narrow" charset="0"/>
              </a:rPr>
              <a:t> the cofactors.</a:t>
            </a:r>
          </a:p>
          <a:p>
            <a:r>
              <a:rPr lang="en-US" dirty="0">
                <a:latin typeface="Arial Narrow" charset="0"/>
              </a:rPr>
              <a:t>The AND of the cofactors gives two terms, as two other vanish.</a:t>
            </a:r>
          </a:p>
          <a:p>
            <a:r>
              <a:rPr lang="en-US" dirty="0">
                <a:latin typeface="Arial Narrow" charset="0"/>
              </a:rPr>
              <a:t>Thus, the AND of two BDDs can be trivially deduced by knowing the AND of the cofactors.</a:t>
            </a:r>
          </a:p>
          <a:p>
            <a:r>
              <a:rPr lang="en-US" dirty="0">
                <a:latin typeface="Arial Narrow" charset="0"/>
              </a:rPr>
              <a:t>In the end, you get to the terminal case when one (or both BDDs) are constant.</a:t>
            </a:r>
          </a:p>
        </p:txBody>
      </p:sp>
    </p:spTree>
    <p:extLst>
      <p:ext uri="{BB962C8B-B14F-4D97-AF65-F5344CB8AC3E}">
        <p14:creationId xmlns:p14="http://schemas.microsoft.com/office/powerpoint/2010/main" val="1428846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F5C6E46-5AAA-834F-82E4-7FB4E9813F99}" type="slidenum">
              <a:rPr lang="en-US" sz="1000" b="0">
                <a:latin typeface="Arial" charset="0"/>
              </a:rPr>
              <a:pPr/>
              <a:t>28</a:t>
            </a:fld>
            <a:endParaRPr lang="en-US" sz="1000" b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Finally, once we have the AND of two cofactors, we should introduce a new node, representing the AND.</a:t>
            </a:r>
          </a:p>
          <a:p>
            <a:r>
              <a:rPr lang="en-US">
                <a:latin typeface="Arial Narrow" charset="0"/>
              </a:rPr>
              <a:t>But we need to make sure that this node does not already exist: in this case we just need to add edges.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DD71AA5-DADD-504C-9384-12C0FF18CD05}" type="slidenum">
              <a:rPr lang="en-US" sz="1000" b="0">
                <a:latin typeface="Arial" charset="0"/>
              </a:rPr>
              <a:pPr/>
              <a:t>29</a:t>
            </a:fld>
            <a:endParaRPr lang="en-US" sz="1000" b="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Thus, if the two cofactors of the AND of a function are the same functions, we keep only one.</a:t>
            </a:r>
          </a:p>
          <a:p>
            <a:r>
              <a:rPr lang="en-US">
                <a:latin typeface="Arial Narrow" charset="0"/>
              </a:rPr>
              <a:t>Next, if they are different, we introduce a new node only if such node does not exist.</a:t>
            </a:r>
          </a:p>
          <a:p>
            <a:r>
              <a:rPr lang="en-US">
                <a:latin typeface="Arial Narrow" charset="0"/>
              </a:rPr>
              <a:t>To check this, we keep a table, called unique table, that stores the triples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(x, F</a:t>
            </a:r>
            <a:r>
              <a:rPr lang="en-US" baseline="-25000">
                <a:solidFill>
                  <a:schemeClr val="tx2"/>
                </a:solidFill>
                <a:latin typeface="Arial Narrow" charset="0"/>
              </a:rPr>
              <a:t>x=0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, F</a:t>
            </a:r>
            <a:r>
              <a:rPr lang="en-US" baseline="-25000">
                <a:solidFill>
                  <a:schemeClr val="tx2"/>
                </a:solidFill>
                <a:latin typeface="Arial Narrow" charset="0"/>
              </a:rPr>
              <a:t>x=1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).</a:t>
            </a:r>
            <a:endParaRPr lang="en-US" baseline="-25000">
              <a:solidFill>
                <a:schemeClr val="tx2"/>
              </a:solidFill>
              <a:latin typeface="Arial Narrow" charset="0"/>
            </a:endParaRPr>
          </a:p>
          <a:p>
            <a:r>
              <a:rPr lang="en-US">
                <a:solidFill>
                  <a:schemeClr val="tx2"/>
                </a:solidFill>
                <a:latin typeface="Arial Narrow" charset="0"/>
              </a:rPr>
              <a:t>We keep the unique table updated at all times.</a:t>
            </a:r>
          </a:p>
          <a:p>
            <a:r>
              <a:rPr lang="en-US">
                <a:solidFill>
                  <a:schemeClr val="tx2"/>
                </a:solidFill>
                <a:latin typeface="Arial Narrow" charset="0"/>
              </a:rPr>
              <a:t>By doing so, operating on two ROBDDs always yields a reduced OBDD by construction.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8C5FE16-C6F2-7944-8EF0-99471E667AE1}" type="slidenum">
              <a:rPr lang="en-US" sz="1000" b="0">
                <a:latin typeface="Arial" charset="0"/>
              </a:rPr>
              <a:pPr/>
              <a:t>30</a:t>
            </a:fld>
            <a:endParaRPr lang="en-US" sz="1000" b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algorithm describes the ANDing of two functions G and H.</a:t>
            </a:r>
          </a:p>
          <a:p>
            <a:r>
              <a:rPr lang="en-US">
                <a:latin typeface="Arial Narrow" charset="0"/>
              </a:rPr>
              <a:t>At first, the trivial cases are considered, when a BDD is a leaf.</a:t>
            </a:r>
          </a:p>
          <a:p>
            <a:r>
              <a:rPr lang="en-US">
                <a:latin typeface="Arial Narrow" charset="0"/>
              </a:rPr>
              <a:t>Next, we do a lookup in a cache, called computed table, to see if the current computation was previously done and the result reused.</a:t>
            </a:r>
          </a:p>
          <a:p>
            <a:r>
              <a:rPr lang="en-US">
                <a:latin typeface="Arial Narrow" charset="0"/>
              </a:rPr>
              <a:t>This step is key to speeding up the algorithm by removing redundant computation.</a:t>
            </a:r>
          </a:p>
          <a:p>
            <a:r>
              <a:rPr lang="en-US">
                <a:latin typeface="Arial Narrow" charset="0"/>
              </a:rPr>
              <a:t>Then, the cofactors are computed with respect to the top variable.</a:t>
            </a:r>
          </a:p>
          <a:p>
            <a:r>
              <a:rPr lang="en-US">
                <a:latin typeface="Arial Narrow" charset="0"/>
              </a:rPr>
              <a:t>The AND of the cofactors is computed. If they match, one is discarded.</a:t>
            </a:r>
          </a:p>
          <a:p>
            <a:r>
              <a:rPr lang="en-US">
                <a:latin typeface="Arial Narrow" charset="0"/>
              </a:rPr>
              <a:t>Last, a lookup in the unique table is done to see if the new node is needed or not.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7378977-FA7F-1D4F-BC4A-40F0B675051D}" type="slidenum">
              <a:rPr lang="en-US" sz="1000" b="0">
                <a:latin typeface="Arial" charset="0"/>
              </a:rPr>
              <a:pPr/>
              <a:t>31</a:t>
            </a:fld>
            <a:endParaRPr lang="en-US" sz="1000" b="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algorithm describes the ITE of three  functions, F, G and H. The ITE can be used to compute any function of these functions.</a:t>
            </a:r>
          </a:p>
          <a:p>
            <a:r>
              <a:rPr lang="en-US">
                <a:latin typeface="Arial Narrow" charset="0"/>
              </a:rPr>
              <a:t>The previous algorithm is just a special case.</a:t>
            </a:r>
          </a:p>
          <a:p>
            <a:r>
              <a:rPr lang="en-US">
                <a:latin typeface="Arial Narrow" charset="0"/>
              </a:rPr>
              <a:t>At first, the trivial cases are considered, when a BDD is a leaf.</a:t>
            </a:r>
          </a:p>
          <a:p>
            <a:r>
              <a:rPr lang="en-US">
                <a:latin typeface="Arial Narrow" charset="0"/>
              </a:rPr>
              <a:t>Next, we do a lookup in a cache, called computed table, to see if the current computation was previously done and the result reused.</a:t>
            </a:r>
          </a:p>
          <a:p>
            <a:r>
              <a:rPr lang="en-US">
                <a:latin typeface="Arial Narrow" charset="0"/>
              </a:rPr>
              <a:t>This step is key to speeding up the algorithm by removing redundant computation.</a:t>
            </a:r>
          </a:p>
          <a:p>
            <a:r>
              <a:rPr lang="en-US">
                <a:latin typeface="Arial Narrow" charset="0"/>
              </a:rPr>
              <a:t>Then, the cofactors are computed with respect to the top variable.</a:t>
            </a:r>
          </a:p>
          <a:p>
            <a:r>
              <a:rPr lang="en-US">
                <a:latin typeface="Arial Narrow" charset="0"/>
              </a:rPr>
              <a:t>The ITE of the cofactors is computed. If they match, one is discarded.</a:t>
            </a:r>
          </a:p>
          <a:p>
            <a:r>
              <a:rPr lang="en-US">
                <a:latin typeface="Arial Narrow" charset="0"/>
              </a:rPr>
              <a:t>Last, a lookup in the unique table is done to see if the new node is needed or not.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FBC9228-92BE-C84A-BCDA-39408CE80DB5}" type="slidenum">
              <a:rPr lang="en-US" sz="1000" b="0">
                <a:latin typeface="Arial" charset="0"/>
              </a:rPr>
              <a:pPr/>
              <a:t>32</a:t>
            </a:fld>
            <a:endParaRPr lang="en-US" sz="1000" b="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summary, operating on ROBDDs is efficient. It can be done in quadratic time.</a:t>
            </a:r>
          </a:p>
          <a:p>
            <a:r>
              <a:rPr lang="en-US">
                <a:latin typeface="Arial Narrow" charset="0"/>
              </a:rPr>
              <a:t>Two tables help speeding the computation: 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The unique table that stores the triples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The computed table that acts as a cache.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3F24B1E-049D-064C-9DBE-C3E19DA313E5}" type="slidenum">
              <a:rPr lang="en-US" sz="1000" b="0">
                <a:latin typeface="Arial" charset="0"/>
              </a:rPr>
              <a:pPr/>
              <a:t>33</a:t>
            </a:fld>
            <a:endParaRPr lang="en-US" sz="1000" b="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slide shows the complexity of various operations in the size of the BDD.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FCBC7FA-532D-9540-B83D-D03C65F80790}" type="slidenum">
              <a:rPr lang="en-US" sz="1000" b="0">
                <a:latin typeface="Arial" charset="0"/>
              </a:rPr>
              <a:pPr/>
              <a:t>6</a:t>
            </a:fld>
            <a:endParaRPr lang="en-US" sz="1000" b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Binary decision diagrams (or BDDs) were proposed by Lee and later by Akers to represent scalar Boolean functions.</a:t>
            </a:r>
          </a:p>
          <a:p>
            <a:r>
              <a:rPr lang="en-US">
                <a:latin typeface="Arial Narrow" charset="0"/>
              </a:rPr>
              <a:t>Many variations on this theme have been proposed.</a:t>
            </a:r>
          </a:p>
          <a:p>
            <a:r>
              <a:rPr lang="en-US">
                <a:latin typeface="Arial Narrow" charset="0"/>
              </a:rPr>
              <a:t>In Aker's model, the decisions are the evaluation of a variable.</a:t>
            </a:r>
          </a:p>
          <a:p>
            <a:r>
              <a:rPr lang="en-US">
                <a:latin typeface="Arial Narrow" charset="0"/>
              </a:rPr>
              <a:t>Bryant showed that efficient algorithms can manipulate decision diagrams under a mild assumption on the ordering of the decision variables. </a:t>
            </a:r>
          </a:p>
          <a:p>
            <a:r>
              <a:rPr lang="en-US">
                <a:latin typeface="Arial Narrow" charset="0"/>
              </a:rPr>
              <a:t>For this reason, Bryant's diagrams are called ordered binary decision diagrams or OBDDs.</a:t>
            </a:r>
          </a:p>
          <a:p>
            <a:r>
              <a:rPr lang="en-US">
                <a:latin typeface="Arial Narrow" charset="0"/>
              </a:rPr>
              <a:t>Moreover, these diagrams are canonical when reduced, i,e., for reduced ordered binary decision diagrams or ROBDDs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B973C03-EECF-B74A-AC56-B92E5AB3426F}" type="slidenum">
              <a:rPr lang="en-US" sz="1000" b="0">
                <a:latin typeface="Arial" charset="0"/>
              </a:rPr>
              <a:pPr/>
              <a:t>34</a:t>
            </a:fld>
            <a:endParaRPr lang="en-US" sz="1000" b="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ROBDDs are popular because they enable fast computation of many problems.</a:t>
            </a:r>
          </a:p>
          <a:p>
            <a:r>
              <a:rPr lang="en-US">
                <a:latin typeface="Arial Narrow" charset="0"/>
              </a:rPr>
              <a:t>Note that the key is that in most instances, the ROBDD size grows mildly with the problem size.</a:t>
            </a:r>
          </a:p>
          <a:p>
            <a:r>
              <a:rPr lang="en-US">
                <a:latin typeface="Arial Narrow" charset="0"/>
              </a:rPr>
              <a:t>There are counterexample showing that in some cases the ROBDDs grow over-polynomially with the problem size.</a:t>
            </a:r>
          </a:p>
          <a:p>
            <a:r>
              <a:rPr lang="en-US">
                <a:latin typeface="Arial Narrow" charset="0"/>
              </a:rPr>
              <a:t>Thus, it is false that BDD solve in general intractable problems in polynomial time.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F6B47B1-4753-9140-AC26-8EA029D8FE02}" type="slidenum">
              <a:rPr lang="en-US" sz="1000" b="0">
                <a:latin typeface="Arial" charset="0"/>
              </a:rPr>
              <a:pPr/>
              <a:t>35</a:t>
            </a:fld>
            <a:endParaRPr lang="en-US" sz="1000" b="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FE367C-BFC3-124F-84BD-3F77B5B6C1D5}" type="slidenum">
              <a:rPr lang="en-US" sz="1000" b="0">
                <a:latin typeface="Arial" charset="0"/>
              </a:rPr>
              <a:pPr/>
              <a:t>36</a:t>
            </a:fld>
            <a:endParaRPr lang="en-US" sz="1000" b="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same function may have ROBDDs with different size according to the order of the variables.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8B0C6E0-8283-CD43-80CA-76F76E01413D}" type="slidenum">
              <a:rPr lang="en-US" sz="1000" b="0">
                <a:latin typeface="Arial" charset="0"/>
              </a:rPr>
              <a:pPr/>
              <a:t>37</a:t>
            </a:fld>
            <a:endParaRPr lang="en-US" sz="1000" b="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For some arithmetic functions, there are bounds on the size of the BDD representation.</a:t>
            </a:r>
          </a:p>
          <a:p>
            <a:r>
              <a:rPr lang="en-US">
                <a:latin typeface="Arial Narrow" charset="0"/>
              </a:rPr>
              <a:t>The multiplication operation gives always exponential-size ROBDDs.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0EA0088-B98B-F647-93A8-85A3DDB2E6CF}" type="slidenum">
              <a:rPr lang="en-US" sz="1000" b="0">
                <a:latin typeface="Arial" charset="0"/>
              </a:rPr>
              <a:pPr/>
              <a:t>38</a:t>
            </a:fld>
            <a:endParaRPr lang="en-US" sz="1000" b="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variable ordering problems means finding n order of the variables that minimizes the ROBDD size.</a:t>
            </a:r>
          </a:p>
          <a:p>
            <a:r>
              <a:rPr lang="en-US">
                <a:latin typeface="Arial Narrow" charset="0"/>
              </a:rPr>
              <a:t>This problem is intractable. Exact and heuristic algorithms exist.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C9235AE-E749-4F4C-97F9-FC71FFFD5E32}" type="slidenum">
              <a:rPr lang="en-US" sz="1000" b="0">
                <a:latin typeface="Arial" charset="0"/>
              </a:rPr>
              <a:pPr/>
              <a:t>39</a:t>
            </a:fld>
            <a:endParaRPr lang="en-US" sz="1000" b="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static ordering, the variables are ordered according to the network topology.</a:t>
            </a:r>
          </a:p>
          <a:p>
            <a:r>
              <a:rPr lang="en-US">
                <a:latin typeface="Arial Narrow" charset="0"/>
              </a:rPr>
              <a:t>The strategy is to put at the bottom the variables that are closer to circuit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s outputs.</a:t>
            </a:r>
          </a:p>
          <a:p>
            <a:r>
              <a:rPr lang="en-US">
                <a:latin typeface="Arial Narrow" charset="0"/>
              </a:rPr>
              <a:t>This method works well in most cases, but not always.</a:t>
            </a:r>
          </a:p>
          <a:p>
            <a:r>
              <a:rPr lang="en-US">
                <a:latin typeface="Arial Narrow" charset="0"/>
              </a:rPr>
              <a:t>It is a simple idea, with little overhead.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C752799-9431-384A-B39E-E0753585B417}" type="slidenum">
              <a:rPr lang="en-US" sz="1000" b="0">
                <a:latin typeface="Arial" charset="0"/>
              </a:rPr>
              <a:pPr/>
              <a:t>40</a:t>
            </a:fld>
            <a:endParaRPr lang="en-US" sz="1000" b="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dynamic ordering, the order of the variables is changed when the BDD sizes passes over a threshold.</a:t>
            </a:r>
          </a:p>
          <a:p>
            <a:r>
              <a:rPr lang="en-US">
                <a:latin typeface="Arial Narrow" charset="0"/>
              </a:rPr>
              <a:t>The sifting algorithm is often used.</a:t>
            </a:r>
          </a:p>
          <a:p>
            <a:r>
              <a:rPr lang="en-US">
                <a:latin typeface="Arial Narrow" charset="0"/>
              </a:rPr>
              <a:t>It is a simple heuristic again.</a:t>
            </a:r>
          </a:p>
          <a:p>
            <a:r>
              <a:rPr lang="en-US">
                <a:latin typeface="Arial Narrow" charset="0"/>
              </a:rPr>
              <a:t>It takes a variables, and it move it in the order one position at a time.</a:t>
            </a:r>
          </a:p>
          <a:p>
            <a:r>
              <a:rPr lang="en-US">
                <a:latin typeface="Arial Narrow" charset="0"/>
              </a:rPr>
              <a:t>Eventually, it is placed in the position that minimizes the size.</a:t>
            </a:r>
          </a:p>
          <a:p>
            <a:r>
              <a:rPr lang="en-US">
                <a:latin typeface="Arial Narrow" charset="0"/>
              </a:rPr>
              <a:t>Then, another variable is considered, and so on…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00707EB-C40B-BD45-B57E-2A32867BC869}" type="slidenum">
              <a:rPr lang="en-US" sz="1000" b="0">
                <a:latin typeface="Arial" charset="0"/>
              </a:rPr>
              <a:pPr/>
              <a:t>41</a:t>
            </a:fld>
            <a:endParaRPr lang="en-US" sz="1000" b="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effect of moving variable</a:t>
            </a:r>
            <a:r>
              <a:rPr lang="en-US" i="1">
                <a:latin typeface="Arial Narrow" charset="0"/>
              </a:rPr>
              <a:t> c</a:t>
            </a:r>
            <a:r>
              <a:rPr lang="en-US">
                <a:latin typeface="Arial Narrow" charset="0"/>
              </a:rPr>
              <a:t> through the order, and the corresponding ROBDDs.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653A2AD-2517-CE45-9DFB-BA8886DE9CB8}" type="slidenum">
              <a:rPr lang="en-US" sz="1000" b="0">
                <a:latin typeface="Arial" charset="0"/>
              </a:rPr>
              <a:pPr/>
              <a:t>42</a:t>
            </a:fld>
            <a:endParaRPr lang="en-US" sz="1000" b="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key idea in the sifting algorithm is to exchange position of variables that are adjacent in the order.</a:t>
            </a:r>
          </a:p>
          <a:p>
            <a:r>
              <a:rPr lang="en-US">
                <a:latin typeface="Arial Narrow" charset="0"/>
              </a:rPr>
              <a:t>This is because such a swap can create at worse an increase of 2 nodes in the ROBDD, and such ROBDD can be easily computed.</a:t>
            </a:r>
          </a:p>
          <a:p>
            <a:r>
              <a:rPr lang="en-US">
                <a:latin typeface="Arial Narrow" charset="0"/>
              </a:rPr>
              <a:t>The example shows how to construct the new ROBDD after the swap. </a:t>
            </a:r>
          </a:p>
          <a:p>
            <a:r>
              <a:rPr lang="en-US">
                <a:latin typeface="Arial Narrow" charset="0"/>
              </a:rPr>
              <a:t>Note that only a layer that is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two variable thick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is affected.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01905D7-6B8E-5F40-BECE-05814EA15A15}" type="slidenum">
              <a:rPr lang="en-US" sz="1000" b="0">
                <a:latin typeface="Arial" charset="0"/>
              </a:rPr>
              <a:pPr/>
              <a:t>43</a:t>
            </a:fld>
            <a:endParaRPr lang="en-US" sz="1000" b="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summary, the sifting algorithm is simple but efficient in many cases.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C403FDA-C296-CC40-9962-6FB0AE8094F5}" type="slidenum">
              <a:rPr lang="en-US" sz="1000" b="0">
                <a:latin typeface="Arial" charset="0"/>
              </a:rPr>
              <a:pPr/>
              <a:t>7</a:t>
            </a:fld>
            <a:endParaRPr lang="en-US" sz="10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a few canonical representations of logic functions, such as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Truth tables (exponential size)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Sum of product of minterms</a:t>
            </a:r>
          </a:p>
          <a:p>
            <a:r>
              <a:rPr lang="en-US">
                <a:latin typeface="Arial Narrow" charset="0"/>
              </a:rPr>
              <a:t>Note that sum of product representations are NOT canonical.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DF76E59-064F-CD4D-B714-0202BE114579}" type="slidenum">
              <a:rPr lang="en-US" sz="1000" b="0">
                <a:latin typeface="Arial" charset="0"/>
              </a:rPr>
              <a:pPr/>
              <a:t>44</a:t>
            </a:fld>
            <a:endParaRPr lang="en-US" sz="1000" b="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have been extension to the ROBDDs. The most important one is the use of complemented edges.</a:t>
            </a:r>
          </a:p>
          <a:p>
            <a:r>
              <a:rPr lang="en-US">
                <a:latin typeface="Arial Narrow" charset="0"/>
              </a:rPr>
              <a:t>A bubble on an edge denotes a local negation.</a:t>
            </a:r>
          </a:p>
          <a:p>
            <a:r>
              <a:rPr lang="en-US">
                <a:latin typeface="Arial Narrow" charset="0"/>
              </a:rPr>
              <a:t>Note that this gives more opportunities for subgraph sharing, and thus the ROBDD gets more compact.</a:t>
            </a:r>
          </a:p>
          <a:p>
            <a:r>
              <a:rPr lang="en-US">
                <a:latin typeface="Arial Narrow" charset="0"/>
              </a:rPr>
              <a:t>In particular, only one leaf is enough.</a:t>
            </a:r>
          </a:p>
          <a:p>
            <a:r>
              <a:rPr lang="en-US">
                <a:latin typeface="Arial Narrow" charset="0"/>
              </a:rPr>
              <a:t>It is important to note that there is a restriction: the </a:t>
            </a:r>
            <a:r>
              <a:rPr lang="ja-JP" altLang="en-US">
                <a:latin typeface="Arial Narrow" charset="0"/>
              </a:rPr>
              <a:t>‘</a:t>
            </a:r>
            <a:r>
              <a:rPr lang="en-US" altLang="ja-JP">
                <a:latin typeface="Arial Narrow" charset="0"/>
              </a:rPr>
              <a:t>then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edge cannot be complemented.</a:t>
            </a:r>
          </a:p>
          <a:p>
            <a:r>
              <a:rPr lang="en-US">
                <a:latin typeface="Arial Narrow" charset="0"/>
              </a:rPr>
              <a:t>This restriction is to preserve canonicity.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D3031AE-FD3A-3345-8DA5-399583201639}" type="slidenum">
              <a:rPr lang="en-US" sz="1000" b="0">
                <a:latin typeface="Arial" charset="0"/>
              </a:rPr>
              <a:pPr/>
              <a:t>45</a:t>
            </a:fld>
            <a:endParaRPr lang="en-US" sz="1000" b="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These are examples of ROBDDS with complemented edges.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B7F4141-E3A0-C04C-A16E-0518C7B8374A}" type="slidenum">
              <a:rPr lang="en-US" sz="1000" b="0">
                <a:latin typeface="Arial" charset="0"/>
              </a:rPr>
              <a:pPr/>
              <a:t>46</a:t>
            </a:fld>
            <a:endParaRPr lang="en-US" sz="1000" b="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some variations of BDDS.</a:t>
            </a:r>
          </a:p>
          <a:p>
            <a:r>
              <a:rPr lang="en-US">
                <a:latin typeface="Arial Narrow" charset="0"/>
              </a:rPr>
              <a:t>For example, ordered functional decision diagrams (OFDDs) are based on another decomposition.</a:t>
            </a:r>
          </a:p>
          <a:p>
            <a:r>
              <a:rPr lang="en-US">
                <a:latin typeface="Arial Narrow" charset="0"/>
              </a:rPr>
              <a:t>Algebraic decision diagrams (ADDs) are good to represent discrete functions.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2D4A814-B9EE-7540-A619-F26174D7ED68}" type="slidenum">
              <a:rPr lang="en-US" sz="1000" b="0">
                <a:latin typeface="Arial" charset="0"/>
              </a:rPr>
              <a:pPr/>
              <a:t>47</a:t>
            </a:fld>
            <a:endParaRPr lang="en-US" sz="1000" b="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Zero-suppressed decision diagrams (ZDDS) are BDDs with other reduction rules.</a:t>
            </a:r>
          </a:p>
          <a:p>
            <a:r>
              <a:rPr lang="en-US" dirty="0">
                <a:latin typeface="Arial Narrow" charset="0"/>
              </a:rPr>
              <a:t>In particular,  all nodes whose 1-edge points to the 0-leaf are eliminated and the incoming edges are redirected to the 0-subgraph.</a:t>
            </a:r>
          </a:p>
          <a:p>
            <a:r>
              <a:rPr lang="en-US" dirty="0">
                <a:latin typeface="Arial Narrow" charset="0"/>
              </a:rPr>
              <a:t>ZDDs are good to represent ensembles of subsets, which are typically very </a:t>
            </a:r>
            <a:r>
              <a:rPr lang="en-US">
                <a:latin typeface="Arial Narrow" charset="0"/>
              </a:rPr>
              <a:t>sparse.</a:t>
            </a:r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2D4A814-B9EE-7540-A619-F26174D7ED68}" type="slidenum">
              <a:rPr lang="en-US" sz="1000" b="0">
                <a:latin typeface="Arial" charset="0"/>
              </a:rPr>
              <a:pPr/>
              <a:t>48</a:t>
            </a:fld>
            <a:endParaRPr lang="en-US" sz="1000" b="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Zero-suppressed decision diagrams (ZDDS) are BDDs with other reduction rules.</a:t>
            </a:r>
          </a:p>
          <a:p>
            <a:r>
              <a:rPr lang="en-US">
                <a:latin typeface="Arial Narrow" charset="0"/>
              </a:rPr>
              <a:t>In particular,  all nodes whose 1-edge points to the 0-leaf are eliminated and the incoming edges are redirected to the 0-subgraph.</a:t>
            </a:r>
          </a:p>
          <a:p>
            <a:r>
              <a:rPr lang="en-US">
                <a:latin typeface="Arial Narrow" charset="0"/>
              </a:rPr>
              <a:t>ZDDs are good to represent ensembles of subsets, which are typically very sparse.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</a:t>
            </a:r>
            <a:r>
              <a:rPr lang="en-US" baseline="0" dirty="0"/>
              <a:t> BDDs represent completely specified Boolean functions.</a:t>
            </a:r>
          </a:p>
          <a:p>
            <a:r>
              <a:rPr lang="en-US" baseline="0" dirty="0"/>
              <a:t>To represent sets, a set is put in one-to-one correspondence with its char. function.</a:t>
            </a:r>
          </a:p>
          <a:p>
            <a:r>
              <a:rPr lang="en-US" dirty="0"/>
              <a:t>For each item,</a:t>
            </a:r>
            <a:r>
              <a:rPr lang="en-US" baseline="0" dirty="0"/>
              <a:t> a </a:t>
            </a:r>
            <a:r>
              <a:rPr lang="en-US" baseline="0" dirty="0" err="1"/>
              <a:t>minterm</a:t>
            </a:r>
            <a:r>
              <a:rPr lang="en-US" baseline="0" dirty="0"/>
              <a:t> is added to the on-set of the char.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7F234-2C00-3045-B6BE-60ED395AB4D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80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8C5FE16-C6F2-7944-8EF0-99471E667AE1}" type="slidenum">
              <a:rPr lang="en-US" sz="1000" b="0">
                <a:latin typeface="Arial" charset="0"/>
              </a:rPr>
              <a:pPr/>
              <a:t>50</a:t>
            </a:fld>
            <a:endParaRPr lang="en-US" sz="1000" b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5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24BEF79-9E83-C442-9D44-58A3A8990E32}" type="slidenum">
              <a:rPr lang="en-US" sz="1000" b="0">
                <a:latin typeface="Arial" charset="0"/>
              </a:rPr>
              <a:pPr/>
              <a:t>51</a:t>
            </a:fld>
            <a:endParaRPr lang="en-US" sz="1000" b="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Overall BDDs have been applied to many problems in CAD, such as synthesis and verification.</a:t>
            </a:r>
          </a:p>
          <a:p>
            <a:r>
              <a:rPr lang="en-US">
                <a:latin typeface="Arial Narrow" charset="0"/>
              </a:rPr>
              <a:t>They are very efficient for manipulating Boolean functions. They work well in most cases: notable exceptions are multipliers.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E8F2D6F-3156-914A-81D3-DC6478ACF035}" type="slidenum">
              <a:rPr lang="en-US" sz="1000" b="0">
                <a:latin typeface="Arial" charset="0"/>
              </a:rPr>
              <a:pPr/>
              <a:t>8</a:t>
            </a:fld>
            <a:endParaRPr lang="en-US" sz="1000" b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Examples of non canonical representation include factored forms and logic networks.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E62650-8194-A743-AF19-DB448CB8405B}" type="slidenum">
              <a:rPr lang="en-US" sz="1000" b="0">
                <a:latin typeface="Arial" charset="0"/>
              </a:rPr>
              <a:pPr/>
              <a:t>9</a:t>
            </a:fld>
            <a:endParaRPr lang="en-US" sz="1000" b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A binary decision diagram represents a set of binary-valued decisions, culminating in an overall decision that can be either true or false.</a:t>
            </a:r>
          </a:p>
          <a:p>
            <a:r>
              <a:rPr lang="en-US">
                <a:latin typeface="Arial Narrow" charset="0"/>
              </a:rPr>
              <a:t>Decision diagrams can be represented by trees or rooted dags, where decisions are associated with vertices.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6AAEE14-F57C-EA46-8808-8FF4FB9CB2DD}" type="slidenum">
              <a:rPr lang="en-US" sz="1000" b="0">
                <a:latin typeface="Arial" charset="0"/>
              </a:rPr>
              <a:pPr/>
              <a:t>10</a:t>
            </a:fld>
            <a:endParaRPr lang="en-US" sz="1000" b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examples puts a truth table in correspondence with a BDD.</a:t>
            </a:r>
          </a:p>
          <a:p>
            <a:r>
              <a:rPr lang="en-US">
                <a:latin typeface="Arial Narrow" charset="0"/>
              </a:rPr>
              <a:t>Each line of the table corresponds to a leaf.</a:t>
            </a:r>
          </a:p>
          <a:p>
            <a:r>
              <a:rPr lang="en-US">
                <a:latin typeface="Arial Narrow" charset="0"/>
              </a:rPr>
              <a:t>The path from root to leaf determines the function.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376AC83-9AB5-B144-A928-37AAE5E51BD6}" type="slidenum">
              <a:rPr lang="en-US" sz="1000" b="0">
                <a:latin typeface="Arial" charset="0"/>
              </a:rPr>
              <a:pPr/>
              <a:t>11</a:t>
            </a:fld>
            <a:endParaRPr lang="en-US" sz="1000" b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For general BDDs  (also called free BDDs) there is no advantage over other forms.</a:t>
            </a:r>
          </a:p>
          <a:p>
            <a:r>
              <a:rPr lang="en-US" dirty="0">
                <a:latin typeface="Arial Narrow" charset="0"/>
              </a:rPr>
              <a:t>The size is still exponential in the input variable count.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A6A3FA4-5283-E14A-924D-84061CDBF482}" type="slidenum">
              <a:rPr lang="en-US" sz="1000" b="0">
                <a:latin typeface="Arial" charset="0"/>
              </a:rPr>
              <a:pPr/>
              <a:t>12</a:t>
            </a:fld>
            <a:endParaRPr lang="en-US" sz="1000" b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Bryant showed that efficient algorithms can manipulate decision diagrams under a mild assumption on the ordering of the decision variables. </a:t>
            </a:r>
          </a:p>
          <a:p>
            <a:r>
              <a:rPr lang="en-US">
                <a:latin typeface="Arial Narrow" charset="0"/>
              </a:rPr>
              <a:t>For this reason, Bryant's diagrams are called ordered binary decision diagrams or OBDDs.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pitchFamily="1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A8764D-E640-6643-B3C8-A9717B3B7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7E9F-62AE-AC49-BA41-1DF6AB2FE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03200"/>
            <a:ext cx="2178050" cy="608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3200"/>
            <a:ext cx="6381750" cy="608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B881-4481-A14E-B871-2399923A4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51B5-408C-0347-82E2-D7283C0E7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A072-801A-014C-850C-FA455B00F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77D2-EC81-5A49-B4A9-3CF54CBF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3294-35BA-0149-94DC-7F34B2B8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911E-E0E8-8647-813C-6A882B9E5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EFAE-EC29-7C4F-AD07-4F606817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E3BC-0EBE-D14A-B559-5C06883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4507-3E91-D140-B50D-0AE25594C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203200"/>
            <a:ext cx="86995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247650" y="912813"/>
            <a:ext cx="868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62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958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7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455D254-55E9-6B47-B6F3-F42F49BDE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9pPr>
    </p:titleStyle>
    <p:bodyStyle>
      <a:lvl1pPr marL="285750" indent="-28575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85000"/>
        <a:buFont typeface="Monotype Sorts" charset="0"/>
        <a:buChar char="u"/>
        <a:defRPr sz="28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hlink"/>
        </a:buClr>
        <a:buSzPct val="75000"/>
        <a:buFont typeface="Monotype Sorts" charset="0"/>
        <a:buChar char="s"/>
        <a:defRPr sz="2400" b="1">
          <a:solidFill>
            <a:schemeClr val="tx1"/>
          </a:solidFill>
          <a:latin typeface="+mn-lt"/>
          <a:ea typeface="ＭＳ Ｐゴシック" charset="0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t"/>
        <a:defRPr sz="20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 charset="0"/>
        <a:buChar char="u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93750"/>
            <a:ext cx="8915400" cy="147478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b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+mj-cs"/>
              </a:rPr>
            </a:br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+mj-cs"/>
              </a:rPr>
              <a:t>Binary Decision Diagrams</a:t>
            </a:r>
          </a:p>
        </p:txBody>
      </p:sp>
      <p:sp>
        <p:nvSpPr>
          <p:cNvPr id="1417219" name="Rectangle 3"/>
          <p:cNvSpPr>
            <a:spLocks noChangeArrowheads="1"/>
          </p:cNvSpPr>
          <p:nvPr/>
        </p:nvSpPr>
        <p:spPr bwMode="auto">
          <a:xfrm>
            <a:off x="1066800" y="3048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charset="0"/>
              <a:buNone/>
              <a:defRPr/>
            </a:pP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/>
        </p:nvSpPr>
        <p:spPr bwMode="auto">
          <a:xfrm>
            <a:off x="498475" y="2859088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3600" dirty="0"/>
              <a:t>Giovanni De </a:t>
            </a:r>
            <a:r>
              <a:rPr lang="en-US" sz="3600" dirty="0" err="1"/>
              <a:t>Micheli</a:t>
            </a:r>
            <a:endParaRPr lang="en-US" sz="3600" dirty="0"/>
          </a:p>
          <a:p>
            <a:r>
              <a:rPr lang="en-US" sz="3200" i="1" dirty="0"/>
              <a:t>Integrated Systems Laboratory</a:t>
            </a:r>
          </a:p>
          <a:p>
            <a:endParaRPr lang="en-US" sz="3200" i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98500" y="5980113"/>
            <a:ext cx="7891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This presentation can be used for non-commercial purposes as long as this note and the copyright footers are not removed</a:t>
            </a:r>
          </a:p>
          <a:p>
            <a:pPr>
              <a:spcBef>
                <a:spcPct val="50000"/>
              </a:spcBef>
            </a:pPr>
            <a:r>
              <a:rPr lang="en-US" sz="1200"/>
              <a:t>© Giovanni De Micheli – All rights reserved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1020763" y="5745163"/>
            <a:ext cx="7278687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8" name="Picture 9" descr="mcgra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4592638"/>
            <a:ext cx="5984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sultati immagini per epfl lsi logo">
            <a:extLst>
              <a:ext uri="{FF2B5EF4-FFF2-40B4-BE49-F238E27FC236}">
                <a16:creationId xmlns:a16="http://schemas.microsoft.com/office/drawing/2014/main" id="{6576277D-9798-DA41-8EE0-9E8D972B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9" y="4814888"/>
            <a:ext cx="1320651" cy="7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B8428-8CB7-C145-A845-ADF645D54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4630737"/>
            <a:ext cx="1574800" cy="885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FB98376-C849-4843-B071-FAC43F4547F4}" type="slidenum">
              <a:rPr lang="en-US" sz="1400" b="0"/>
              <a:pPr/>
              <a:t>10</a:t>
            </a:fld>
            <a:endParaRPr lang="en-US" sz="1400" b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- Example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bg2"/>
                </a:solidFill>
                <a:latin typeface="Arial Narrow" charset="0"/>
              </a:rPr>
              <a:t>F = (a + b) c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4267200" y="1828800"/>
            <a:ext cx="4191000" cy="2768600"/>
            <a:chOff x="2112" y="1584"/>
            <a:chExt cx="2640" cy="1744"/>
          </a:xfrm>
        </p:grpSpPr>
        <p:sp>
          <p:nvSpPr>
            <p:cNvPr id="27695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696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697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98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699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27781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2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00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27778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1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02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27775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4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05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27706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27772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Rectangle 2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07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27769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8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09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27710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27766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1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12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13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27763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4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15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27716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27760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17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27757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8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19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20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1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27754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Rectangle 61"/>
              <p:cNvSpPr>
                <a:spLocks noChangeArrowheads="1"/>
              </p:cNvSpPr>
              <p:nvPr/>
            </p:nvSpPr>
            <p:spPr bwMode="auto">
              <a:xfrm>
                <a:off x="3605" y="1920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22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27751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23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27748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9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4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5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27745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6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7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27742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8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9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27739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30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31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2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3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4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5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6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7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8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aphicFrame>
        <p:nvGraphicFramePr>
          <p:cNvPr id="1363101" name="Group 157"/>
          <p:cNvGraphicFramePr>
            <a:graphicFrameLocks noGrp="1"/>
          </p:cNvGraphicFramePr>
          <p:nvPr/>
        </p:nvGraphicFramePr>
        <p:xfrm>
          <a:off x="990600" y="2120900"/>
          <a:ext cx="1752600" cy="373253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694" name="Text Box 156"/>
          <p:cNvSpPr txBox="1">
            <a:spLocks noChangeArrowheads="1"/>
          </p:cNvSpPr>
          <p:nvPr/>
        </p:nvSpPr>
        <p:spPr bwMode="auto">
          <a:xfrm>
            <a:off x="2895600" y="4953000"/>
            <a:ext cx="5980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Each vertex represents a decision on a variable</a:t>
            </a:r>
          </a:p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The value of the function is found at the leaves</a:t>
            </a:r>
          </a:p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Each path from root to leaf corresponds to a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    row in the truth 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7F5A2E4-9659-934A-AA21-0B4FBE154165}" type="slidenum">
              <a:rPr lang="en-US" sz="1400" b="0"/>
              <a:pPr/>
              <a:t>11</a:t>
            </a:fld>
            <a:endParaRPr lang="en-US" sz="1400" b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- observations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039813"/>
            <a:ext cx="9144000" cy="5246687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The size of a BDD is as big as a truth table: </a:t>
            </a:r>
          </a:p>
          <a:p>
            <a:pPr lvl="1"/>
            <a:r>
              <a:rPr lang="en-US" dirty="0">
                <a:latin typeface="Arial Narrow" charset="0"/>
              </a:rPr>
              <a:t>1 leaf per row</a:t>
            </a:r>
          </a:p>
          <a:p>
            <a:pPr lvl="1"/>
            <a:r>
              <a:rPr lang="en-US" dirty="0">
                <a:latin typeface="Arial Narrow" charset="0"/>
              </a:rPr>
              <a:t>Exponential size</a:t>
            </a:r>
          </a:p>
          <a:p>
            <a:r>
              <a:rPr lang="en-US" dirty="0">
                <a:latin typeface="Arial Narrow" charset="0"/>
              </a:rPr>
              <a:t>Each path </a:t>
            </a:r>
            <a:r>
              <a:rPr lang="en-US" i="1" dirty="0">
                <a:latin typeface="Arial Narrow" charset="0"/>
              </a:rPr>
              <a:t>from root to leaf</a:t>
            </a:r>
            <a:r>
              <a:rPr lang="en-US" dirty="0">
                <a:latin typeface="Arial Narrow" charset="0"/>
              </a:rPr>
              <a:t> evaluates variables in some order 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But the order is not fixed: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(</a:t>
            </a:r>
            <a:r>
              <a:rPr lang="en-US" dirty="0" err="1">
                <a:latin typeface="Arial Narrow" charset="0"/>
              </a:rPr>
              <a:t>a,b,c</a:t>
            </a:r>
            <a:r>
              <a:rPr lang="en-US" dirty="0">
                <a:latin typeface="Arial Narrow" charset="0"/>
              </a:rPr>
              <a:t>) and (</a:t>
            </a:r>
            <a:r>
              <a:rPr lang="en-US" dirty="0" err="1">
                <a:latin typeface="Arial Narrow" charset="0"/>
              </a:rPr>
              <a:t>a,c,b</a:t>
            </a:r>
            <a:r>
              <a:rPr lang="en-US" dirty="0">
                <a:latin typeface="Arial Narrow" charset="0"/>
              </a:rPr>
              <a:t>)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Free BDD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endParaRPr lang="en-US" dirty="0">
              <a:latin typeface="Arial Narrow" charset="0"/>
            </a:endParaRPr>
          </a:p>
        </p:txBody>
      </p:sp>
      <p:grpSp>
        <p:nvGrpSpPr>
          <p:cNvPr id="96" name="Group 4"/>
          <p:cNvGrpSpPr>
            <a:grpSpLocks/>
          </p:cNvGrpSpPr>
          <p:nvPr/>
        </p:nvGrpSpPr>
        <p:grpSpPr bwMode="auto">
          <a:xfrm>
            <a:off x="4383793" y="3851542"/>
            <a:ext cx="3931011" cy="2630655"/>
            <a:chOff x="2112" y="1584"/>
            <a:chExt cx="2640" cy="1744"/>
          </a:xfrm>
        </p:grpSpPr>
        <p:sp>
          <p:nvSpPr>
            <p:cNvPr id="97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9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1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183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02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180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177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108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174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2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09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171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1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12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168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3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5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165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6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118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162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19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159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0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3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156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61"/>
              <p:cNvSpPr>
                <a:spLocks noChangeArrowheads="1"/>
              </p:cNvSpPr>
              <p:nvPr/>
            </p:nvSpPr>
            <p:spPr bwMode="auto">
              <a:xfrm>
                <a:off x="3605" y="1920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24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153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25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150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7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147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8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9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144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30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31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141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32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4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5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6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7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8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9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40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24A6B8-D9D5-0D4D-A0B0-D0648A918D1D}" type="slidenum">
              <a:rPr lang="en-US" sz="1400" b="0"/>
              <a:pPr/>
              <a:t>12</a:t>
            </a:fld>
            <a:endParaRPr lang="en-US" sz="1400" b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1</a:t>
            </a:r>
            <a:r>
              <a:rPr lang="en-US" baseline="30000">
                <a:latin typeface="Arial Narrow" charset="0"/>
              </a:rPr>
              <a:t>st</a:t>
            </a:r>
            <a:r>
              <a:rPr lang="en-US">
                <a:latin typeface="Arial Narrow" charset="0"/>
              </a:rPr>
              <a:t> idea: Ordered BDD (OBDD)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Choose arbitrary total ordering on the variables</a:t>
            </a:r>
          </a:p>
          <a:p>
            <a:pPr lvl="1"/>
            <a:r>
              <a:rPr lang="en-US" dirty="0">
                <a:latin typeface="Arial Narrow" charset="0"/>
              </a:rPr>
              <a:t>Variables must appear in the same order along each path from root to leaves</a:t>
            </a:r>
          </a:p>
          <a:p>
            <a:pPr lvl="1"/>
            <a:r>
              <a:rPr lang="en-US" dirty="0">
                <a:latin typeface="Arial Narrow" charset="0"/>
              </a:rPr>
              <a:t>Each variable can appear at most once on a path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2971800" y="3327400"/>
            <a:ext cx="4191000" cy="2768600"/>
            <a:chOff x="2112" y="1584"/>
            <a:chExt cx="2640" cy="1744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55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1837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56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1834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57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8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59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1831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0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61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1762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1828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63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1825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Rectangle 3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4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65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1766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1822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7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69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1819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70" name="Rectangle 45"/>
            <p:cNvSpPr>
              <a:spLocks noChangeArrowheads="1"/>
            </p:cNvSpPr>
            <p:nvPr/>
          </p:nvSpPr>
          <p:spPr bwMode="auto">
            <a:xfrm flipH="1">
              <a:off x="2621" y="2416"/>
              <a:ext cx="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71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1772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1816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3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1813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74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75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76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77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1810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Rectangle 6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8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1807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9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1804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0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1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1801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2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3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1798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4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5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1795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6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88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89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0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1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2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3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4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1750" name="Text Box 94"/>
          <p:cNvSpPr txBox="1">
            <a:spLocks noChangeArrowheads="1"/>
          </p:cNvSpPr>
          <p:nvPr/>
        </p:nvSpPr>
        <p:spPr bwMode="auto">
          <a:xfrm>
            <a:off x="2438400" y="3581400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example: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b &lt; c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5D76009-9E89-E546-8200-1969F1B9E285}" type="slidenum">
              <a:rPr lang="en-US" sz="1400" b="0"/>
              <a:pPr/>
              <a:t>13</a:t>
            </a:fld>
            <a:endParaRPr lang="en-US" sz="1400" b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5080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2</a:t>
            </a:r>
            <a:r>
              <a:rPr lang="en-US" baseline="30000">
                <a:latin typeface="Arial Narrow" charset="0"/>
              </a:rPr>
              <a:t>nd</a:t>
            </a:r>
            <a:r>
              <a:rPr lang="en-US">
                <a:latin typeface="Arial Narrow" charset="0"/>
              </a:rPr>
              <a:t> idea: Reduced OBDD (ROBDD)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>
                <a:latin typeface="Arial Narrow" charset="0"/>
              </a:rPr>
              <a:t>Two reduction rules:</a:t>
            </a:r>
          </a:p>
          <a:p>
            <a:pPr marL="908050" lvl="1" indent="-436563">
              <a:buFontTx/>
              <a:buAutoNum type="arabicPeriod"/>
            </a:pPr>
            <a:r>
              <a:rPr lang="en-US">
                <a:latin typeface="Arial Narrow" charset="0"/>
              </a:rPr>
              <a:t>Merge equivalent sub-trees</a:t>
            </a:r>
          </a:p>
          <a:p>
            <a:pPr marL="908050" lvl="1" indent="-436563">
              <a:buFontTx/>
              <a:buAutoNum type="arabicPeriod"/>
            </a:pPr>
            <a:r>
              <a:rPr lang="en-US">
                <a:latin typeface="Arial Narrow" charset="0"/>
              </a:rPr>
              <a:t>Remove nodes with identical children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4267200" y="3327400"/>
            <a:ext cx="4191000" cy="2768600"/>
            <a:chOff x="2112" y="1584"/>
            <a:chExt cx="2640" cy="1744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cs typeface="Arial" charset="0"/>
                </a:rPr>
                <a:t>0</a:t>
              </a:r>
              <a:endParaRPr lang="en-US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02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3884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5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6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03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3881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04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5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06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3878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9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0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07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08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3809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3875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7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10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3872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Rectangle 3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1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12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3813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3869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1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4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5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16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3866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7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7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18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3819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3863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5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0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3860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1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1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22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23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24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3857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9" name="Rectangle 6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5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3854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6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3851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7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28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3848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9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30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3845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31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32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3842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3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33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4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5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6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7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8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9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40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41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84EC262-1744-CA4B-81E7-60BB0382C90E}" type="slidenum">
              <a:rPr lang="en-US" sz="1400" b="0"/>
              <a:pPr/>
              <a:t>14</a:t>
            </a:fld>
            <a:endParaRPr lang="en-US" sz="14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9525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1. Merge equivalent sub-trees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64138" y="2133600"/>
            <a:ext cx="3370262" cy="2768600"/>
            <a:chOff x="1576" y="1440"/>
            <a:chExt cx="2123" cy="1744"/>
          </a:xfrm>
        </p:grpSpPr>
        <p:sp>
          <p:nvSpPr>
            <p:cNvPr id="35937" name="Rectangle 4"/>
            <p:cNvSpPr>
              <a:spLocks noChangeArrowheads="1"/>
            </p:cNvSpPr>
            <p:nvPr/>
          </p:nvSpPr>
          <p:spPr bwMode="auto">
            <a:xfrm>
              <a:off x="2592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38" name="Rectangle 5"/>
            <p:cNvSpPr>
              <a:spLocks noChangeArrowheads="1"/>
            </p:cNvSpPr>
            <p:nvPr/>
          </p:nvSpPr>
          <p:spPr bwMode="auto">
            <a:xfrm>
              <a:off x="3010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39" name="Line 6"/>
            <p:cNvSpPr>
              <a:spLocks noChangeShapeType="1"/>
            </p:cNvSpPr>
            <p:nvPr/>
          </p:nvSpPr>
          <p:spPr bwMode="auto">
            <a:xfrm flipH="1">
              <a:off x="2352" y="1888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0" name="Line 7"/>
            <p:cNvSpPr>
              <a:spLocks noChangeShapeType="1"/>
            </p:cNvSpPr>
            <p:nvPr/>
          </p:nvSpPr>
          <p:spPr bwMode="auto">
            <a:xfrm>
              <a:off x="2928" y="1888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941" name="Group 8"/>
            <p:cNvGrpSpPr>
              <a:grpSpLocks/>
            </p:cNvGrpSpPr>
            <p:nvPr/>
          </p:nvGrpSpPr>
          <p:grpSpPr bwMode="auto">
            <a:xfrm>
              <a:off x="2703" y="1631"/>
              <a:ext cx="293" cy="305"/>
              <a:chOff x="2895" y="1488"/>
              <a:chExt cx="293" cy="305"/>
            </a:xfrm>
          </p:grpSpPr>
          <p:sp>
            <p:nvSpPr>
              <p:cNvPr id="35984" name="Freeform 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Rectangle 11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42" name="Rectangle 12"/>
            <p:cNvSpPr>
              <a:spLocks noChangeArrowheads="1"/>
            </p:cNvSpPr>
            <p:nvPr/>
          </p:nvSpPr>
          <p:spPr bwMode="auto">
            <a:xfrm>
              <a:off x="3168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3" name="Rectangle 13"/>
            <p:cNvSpPr>
              <a:spLocks noChangeArrowheads="1"/>
            </p:cNvSpPr>
            <p:nvPr/>
          </p:nvSpPr>
          <p:spPr bwMode="auto">
            <a:xfrm>
              <a:off x="3629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4" name="Line 14"/>
            <p:cNvSpPr>
              <a:spLocks noChangeShapeType="1"/>
            </p:cNvSpPr>
            <p:nvPr/>
          </p:nvSpPr>
          <p:spPr bwMode="auto">
            <a:xfrm flipH="1">
              <a:off x="2976" y="2339"/>
              <a:ext cx="379" cy="253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5" name="Freeform 15"/>
            <p:cNvSpPr>
              <a:spLocks/>
            </p:cNvSpPr>
            <p:nvPr/>
          </p:nvSpPr>
          <p:spPr bwMode="auto">
            <a:xfrm>
              <a:off x="3024" y="2339"/>
              <a:ext cx="675" cy="301"/>
            </a:xfrm>
            <a:custGeom>
              <a:avLst/>
              <a:gdLst>
                <a:gd name="T0" fmla="*/ 524 w 674"/>
                <a:gd name="T1" fmla="*/ 0 h 301"/>
                <a:gd name="T2" fmla="*/ 588 w 674"/>
                <a:gd name="T3" fmla="*/ 247 h 301"/>
                <a:gd name="T4" fmla="*/ 0 w 674"/>
                <a:gd name="T5" fmla="*/ 301 h 301"/>
                <a:gd name="T6" fmla="*/ 0 60000 65536"/>
                <a:gd name="T7" fmla="*/ 0 60000 65536"/>
                <a:gd name="T8" fmla="*/ 0 60000 65536"/>
                <a:gd name="T9" fmla="*/ 0 w 674"/>
                <a:gd name="T10" fmla="*/ 0 h 301"/>
                <a:gd name="T11" fmla="*/ 674 w 674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4" h="301">
                  <a:moveTo>
                    <a:pt x="523" y="0"/>
                  </a:moveTo>
                  <a:cubicBezTo>
                    <a:pt x="534" y="41"/>
                    <a:pt x="674" y="197"/>
                    <a:pt x="587" y="247"/>
                  </a:cubicBezTo>
                  <a:cubicBezTo>
                    <a:pt x="500" y="297"/>
                    <a:pt x="122" y="290"/>
                    <a:pt x="0" y="301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6" name="Rectangle 16"/>
            <p:cNvSpPr>
              <a:spLocks noChangeArrowheads="1"/>
            </p:cNvSpPr>
            <p:nvPr/>
          </p:nvSpPr>
          <p:spPr bwMode="auto">
            <a:xfrm>
              <a:off x="2016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7" name="Rectangle 17"/>
            <p:cNvSpPr>
              <a:spLocks noChangeArrowheads="1"/>
            </p:cNvSpPr>
            <p:nvPr/>
          </p:nvSpPr>
          <p:spPr bwMode="auto">
            <a:xfrm>
              <a:off x="2482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948" name="Group 18"/>
            <p:cNvGrpSpPr>
              <a:grpSpLocks/>
            </p:cNvGrpSpPr>
            <p:nvPr/>
          </p:nvGrpSpPr>
          <p:grpSpPr bwMode="auto">
            <a:xfrm>
              <a:off x="1728" y="2531"/>
              <a:ext cx="293" cy="305"/>
              <a:chOff x="2895" y="1488"/>
              <a:chExt cx="293" cy="305"/>
            </a:xfrm>
          </p:grpSpPr>
          <p:sp>
            <p:nvSpPr>
              <p:cNvPr id="35981" name="Freeform 1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Freeform 2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Rectangle 21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49" name="Line 22"/>
            <p:cNvSpPr>
              <a:spLocks noChangeShapeType="1"/>
            </p:cNvSpPr>
            <p:nvPr/>
          </p:nvSpPr>
          <p:spPr bwMode="auto">
            <a:xfrm flipH="1">
              <a:off x="1968" y="2339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950" name="Line 23"/>
            <p:cNvSpPr>
              <a:spLocks noChangeShapeType="1"/>
            </p:cNvSpPr>
            <p:nvPr/>
          </p:nvSpPr>
          <p:spPr bwMode="auto">
            <a:xfrm>
              <a:off x="2352" y="2339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1" name="Freeform 24"/>
            <p:cNvSpPr>
              <a:spLocks/>
            </p:cNvSpPr>
            <p:nvPr/>
          </p:nvSpPr>
          <p:spPr bwMode="auto">
            <a:xfrm flipH="1">
              <a:off x="2880" y="144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952" name="Group 25"/>
            <p:cNvGrpSpPr>
              <a:grpSpLocks/>
            </p:cNvGrpSpPr>
            <p:nvPr/>
          </p:nvGrpSpPr>
          <p:grpSpPr bwMode="auto">
            <a:xfrm>
              <a:off x="3307" y="2080"/>
              <a:ext cx="293" cy="305"/>
              <a:chOff x="3499" y="1920"/>
              <a:chExt cx="293" cy="305"/>
            </a:xfrm>
          </p:grpSpPr>
          <p:sp>
            <p:nvSpPr>
              <p:cNvPr id="35978" name="Freeform 26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Freeform 27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Rectangle 28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953" name="Group 29"/>
            <p:cNvGrpSpPr>
              <a:grpSpLocks/>
            </p:cNvGrpSpPr>
            <p:nvPr/>
          </p:nvGrpSpPr>
          <p:grpSpPr bwMode="auto">
            <a:xfrm>
              <a:off x="2112" y="2080"/>
              <a:ext cx="293" cy="305"/>
              <a:chOff x="2895" y="1488"/>
              <a:chExt cx="293" cy="305"/>
            </a:xfrm>
          </p:grpSpPr>
          <p:sp>
            <p:nvSpPr>
              <p:cNvPr id="35975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54" name="Freeform 33"/>
            <p:cNvSpPr>
              <a:spLocks/>
            </p:cNvSpPr>
            <p:nvPr/>
          </p:nvSpPr>
          <p:spPr bwMode="auto">
            <a:xfrm>
              <a:off x="1968" y="2800"/>
              <a:ext cx="666" cy="194"/>
            </a:xfrm>
            <a:custGeom>
              <a:avLst/>
              <a:gdLst>
                <a:gd name="T0" fmla="*/ 0 w 666"/>
                <a:gd name="T1" fmla="*/ 0 h 194"/>
                <a:gd name="T2" fmla="*/ 666 w 666"/>
                <a:gd name="T3" fmla="*/ 194 h 194"/>
                <a:gd name="T4" fmla="*/ 0 60000 65536"/>
                <a:gd name="T5" fmla="*/ 0 60000 65536"/>
                <a:gd name="T6" fmla="*/ 0 w 666"/>
                <a:gd name="T7" fmla="*/ 0 h 194"/>
                <a:gd name="T8" fmla="*/ 666 w 666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94">
                  <a:moveTo>
                    <a:pt x="0" y="0"/>
                  </a:moveTo>
                  <a:lnTo>
                    <a:pt x="666" y="19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5" name="Freeform 34"/>
            <p:cNvSpPr>
              <a:spLocks/>
            </p:cNvSpPr>
            <p:nvPr/>
          </p:nvSpPr>
          <p:spPr bwMode="auto">
            <a:xfrm>
              <a:off x="1576" y="2800"/>
              <a:ext cx="968" cy="296"/>
            </a:xfrm>
            <a:custGeom>
              <a:avLst/>
              <a:gdLst>
                <a:gd name="T0" fmla="*/ 200 w 968"/>
                <a:gd name="T1" fmla="*/ 0 h 296"/>
                <a:gd name="T2" fmla="*/ 128 w 968"/>
                <a:gd name="T3" fmla="*/ 128 h 296"/>
                <a:gd name="T4" fmla="*/ 968 w 968"/>
                <a:gd name="T5" fmla="*/ 296 h 296"/>
                <a:gd name="T6" fmla="*/ 0 60000 65536"/>
                <a:gd name="T7" fmla="*/ 0 60000 65536"/>
                <a:gd name="T8" fmla="*/ 0 60000 65536"/>
                <a:gd name="T9" fmla="*/ 0 w 968"/>
                <a:gd name="T10" fmla="*/ 0 h 296"/>
                <a:gd name="T11" fmla="*/ 968 w 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296">
                  <a:moveTo>
                    <a:pt x="200" y="0"/>
                  </a:moveTo>
                  <a:cubicBezTo>
                    <a:pt x="188" y="21"/>
                    <a:pt x="0" y="79"/>
                    <a:pt x="128" y="128"/>
                  </a:cubicBezTo>
                  <a:cubicBezTo>
                    <a:pt x="267" y="159"/>
                    <a:pt x="793" y="261"/>
                    <a:pt x="968" y="29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6" name="Rectangle 35"/>
            <p:cNvSpPr>
              <a:spLocks noChangeArrowheads="1"/>
            </p:cNvSpPr>
            <p:nvPr/>
          </p:nvSpPr>
          <p:spPr bwMode="auto">
            <a:xfrm>
              <a:off x="1632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57" name="Rectangle 36"/>
            <p:cNvSpPr>
              <a:spLocks noChangeArrowheads="1"/>
            </p:cNvSpPr>
            <p:nvPr/>
          </p:nvSpPr>
          <p:spPr bwMode="auto">
            <a:xfrm>
              <a:off x="2146" y="268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958" name="Group 37"/>
            <p:cNvGrpSpPr>
              <a:grpSpLocks/>
            </p:cNvGrpSpPr>
            <p:nvPr/>
          </p:nvGrpSpPr>
          <p:grpSpPr bwMode="auto">
            <a:xfrm>
              <a:off x="2544" y="2531"/>
              <a:ext cx="672" cy="653"/>
              <a:chOff x="3504" y="2531"/>
              <a:chExt cx="672" cy="653"/>
            </a:xfrm>
          </p:grpSpPr>
          <p:grpSp>
            <p:nvGrpSpPr>
              <p:cNvPr id="35959" name="Group 38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5972" name="Freeform 3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3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4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5960" name="Group 42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5969" name="Rectangle 4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0" name="Rectangle 4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1" name="Rectangle 4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5961" name="Freeform 46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962" name="Group 47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5966" name="Rectangle 4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7" name="Rectangle 4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8" name="Rectangle 5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5963" name="Freeform 51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64" name="Rectangle 52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5965" name="Rectangle 53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35845" name="Group 54"/>
          <p:cNvGrpSpPr>
            <a:grpSpLocks/>
          </p:cNvGrpSpPr>
          <p:nvPr/>
        </p:nvGrpSpPr>
        <p:grpSpPr bwMode="auto">
          <a:xfrm>
            <a:off x="609600" y="2133600"/>
            <a:ext cx="4191000" cy="2768600"/>
            <a:chOff x="2112" y="1584"/>
            <a:chExt cx="2640" cy="1744"/>
          </a:xfrm>
        </p:grpSpPr>
        <p:sp>
          <p:nvSpPr>
            <p:cNvPr id="35848" name="Rectangle 5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49" name="Rectangle 5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50" name="Line 5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1" name="Line 5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52" name="Group 5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5934" name="Freeform 6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Freeform 6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Rectangle 6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53" name="Group 6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5931" name="Rectangle 6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Rectangle 6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Rectangle 6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54" name="Freeform 6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Freeform 6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56" name="Group 6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5928" name="Rectangle 7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Rectangle 7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57" name="Rectangle 7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58" name="Rectangle 7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859" name="Group 7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5925" name="Freeform 7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Rectangle 7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60" name="Group 7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5922" name="Freeform 8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Freeform 8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Rectangle 8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1" name="Line 8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62" name="Line 8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5863" name="Group 8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5919" name="Rectangle 8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Rectangle 8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Rectangle 8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4" name="Freeform 8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5" name="Freeform 9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66" name="Group 9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5916" name="Rectangle 9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Rectangle 9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9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7" name="Rectangle 9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68" name="Rectangle 9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869" name="Group 9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5913" name="Freeform 9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9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Rectangle 10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0" name="Group 10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5910" name="Freeform 10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Freeform 10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Rectangle 10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1" name="Line 10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72" name="Line 10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73" name="Freeform 10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74" name="Group 10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5907" name="Freeform 10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Freeform 11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Rectangle 11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5" name="Group 11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5904" name="Freeform 11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Freeform 1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Rectangle 11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6" name="Group 11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5901" name="Rectangle 11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Rectangle 11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Rectangle 11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7" name="Freeform 12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78" name="Group 12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5898" name="Rectangle 12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Rectangle 12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Rectangle 12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9" name="Freeform 12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80" name="Group 12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5895" name="Rectangle 12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Rectangle 12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Rectangle 12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81" name="Freeform 13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82" name="Group 13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5892" name="Rectangle 13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Rectangle 13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Rectangle 13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83" name="Freeform 13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4" name="Rectangle 13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5" name="Rectangle 13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6" name="Rectangle 13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7" name="Rectangle 13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8" name="Rectangle 14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9" name="Rectangle 14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90" name="Rectangle 14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91" name="Rectangle 14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5846" name="Text Box 144"/>
          <p:cNvSpPr txBox="1">
            <a:spLocks noChangeArrowheads="1"/>
          </p:cNvSpPr>
          <p:nvPr/>
        </p:nvSpPr>
        <p:spPr bwMode="auto">
          <a:xfrm>
            <a:off x="1752600" y="5043488"/>
            <a:ext cx="91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before</a:t>
            </a:r>
          </a:p>
        </p:txBody>
      </p:sp>
      <p:sp>
        <p:nvSpPr>
          <p:cNvPr id="1367185" name="Text Box 145"/>
          <p:cNvSpPr txBox="1">
            <a:spLocks noChangeArrowheads="1"/>
          </p:cNvSpPr>
          <p:nvPr/>
        </p:nvSpPr>
        <p:spPr bwMode="auto">
          <a:xfrm>
            <a:off x="6894513" y="5029200"/>
            <a:ext cx="72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7AC07CD-127C-EB46-AEDE-8DB9CDB52410}" type="slidenum">
              <a:rPr lang="en-US" sz="1400" b="0"/>
              <a:pPr/>
              <a:t>15</a:t>
            </a:fld>
            <a:endParaRPr lang="en-US" sz="1400" b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-101600"/>
            <a:ext cx="9324975" cy="13335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2. Remove node with identical children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515938" y="2209800"/>
            <a:ext cx="3370262" cy="2768600"/>
            <a:chOff x="1576" y="1440"/>
            <a:chExt cx="2123" cy="1744"/>
          </a:xfrm>
        </p:grpSpPr>
        <p:sp>
          <p:nvSpPr>
            <p:cNvPr id="37930" name="Rectangle 4"/>
            <p:cNvSpPr>
              <a:spLocks noChangeArrowheads="1"/>
            </p:cNvSpPr>
            <p:nvPr/>
          </p:nvSpPr>
          <p:spPr bwMode="auto">
            <a:xfrm>
              <a:off x="2592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1" name="Rectangle 5"/>
            <p:cNvSpPr>
              <a:spLocks noChangeArrowheads="1"/>
            </p:cNvSpPr>
            <p:nvPr/>
          </p:nvSpPr>
          <p:spPr bwMode="auto">
            <a:xfrm>
              <a:off x="3010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2" name="Line 6"/>
            <p:cNvSpPr>
              <a:spLocks noChangeShapeType="1"/>
            </p:cNvSpPr>
            <p:nvPr/>
          </p:nvSpPr>
          <p:spPr bwMode="auto">
            <a:xfrm flipH="1">
              <a:off x="2352" y="1888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3" name="Line 7"/>
            <p:cNvSpPr>
              <a:spLocks noChangeShapeType="1"/>
            </p:cNvSpPr>
            <p:nvPr/>
          </p:nvSpPr>
          <p:spPr bwMode="auto">
            <a:xfrm>
              <a:off x="2928" y="1888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34" name="Group 8"/>
            <p:cNvGrpSpPr>
              <a:grpSpLocks/>
            </p:cNvGrpSpPr>
            <p:nvPr/>
          </p:nvGrpSpPr>
          <p:grpSpPr bwMode="auto">
            <a:xfrm>
              <a:off x="2703" y="1631"/>
              <a:ext cx="293" cy="305"/>
              <a:chOff x="2895" y="1488"/>
              <a:chExt cx="293" cy="305"/>
            </a:xfrm>
          </p:grpSpPr>
          <p:sp>
            <p:nvSpPr>
              <p:cNvPr id="37977" name="Freeform 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Rectangle 11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35" name="Rectangle 12"/>
            <p:cNvSpPr>
              <a:spLocks noChangeArrowheads="1"/>
            </p:cNvSpPr>
            <p:nvPr/>
          </p:nvSpPr>
          <p:spPr bwMode="auto">
            <a:xfrm>
              <a:off x="3168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6" name="Rectangle 13"/>
            <p:cNvSpPr>
              <a:spLocks noChangeArrowheads="1"/>
            </p:cNvSpPr>
            <p:nvPr/>
          </p:nvSpPr>
          <p:spPr bwMode="auto">
            <a:xfrm>
              <a:off x="3629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7" name="Line 14"/>
            <p:cNvSpPr>
              <a:spLocks noChangeShapeType="1"/>
            </p:cNvSpPr>
            <p:nvPr/>
          </p:nvSpPr>
          <p:spPr bwMode="auto">
            <a:xfrm flipH="1">
              <a:off x="2976" y="2339"/>
              <a:ext cx="379" cy="253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8" name="Freeform 15"/>
            <p:cNvSpPr>
              <a:spLocks/>
            </p:cNvSpPr>
            <p:nvPr/>
          </p:nvSpPr>
          <p:spPr bwMode="auto">
            <a:xfrm>
              <a:off x="3024" y="2339"/>
              <a:ext cx="675" cy="301"/>
            </a:xfrm>
            <a:custGeom>
              <a:avLst/>
              <a:gdLst>
                <a:gd name="T0" fmla="*/ 524 w 674"/>
                <a:gd name="T1" fmla="*/ 0 h 301"/>
                <a:gd name="T2" fmla="*/ 588 w 674"/>
                <a:gd name="T3" fmla="*/ 247 h 301"/>
                <a:gd name="T4" fmla="*/ 0 w 674"/>
                <a:gd name="T5" fmla="*/ 301 h 301"/>
                <a:gd name="T6" fmla="*/ 0 60000 65536"/>
                <a:gd name="T7" fmla="*/ 0 60000 65536"/>
                <a:gd name="T8" fmla="*/ 0 60000 65536"/>
                <a:gd name="T9" fmla="*/ 0 w 674"/>
                <a:gd name="T10" fmla="*/ 0 h 301"/>
                <a:gd name="T11" fmla="*/ 674 w 674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4" h="301">
                  <a:moveTo>
                    <a:pt x="523" y="0"/>
                  </a:moveTo>
                  <a:cubicBezTo>
                    <a:pt x="534" y="41"/>
                    <a:pt x="674" y="197"/>
                    <a:pt x="587" y="247"/>
                  </a:cubicBezTo>
                  <a:cubicBezTo>
                    <a:pt x="500" y="297"/>
                    <a:pt x="122" y="290"/>
                    <a:pt x="0" y="301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9" name="Rectangle 16"/>
            <p:cNvSpPr>
              <a:spLocks noChangeArrowheads="1"/>
            </p:cNvSpPr>
            <p:nvPr/>
          </p:nvSpPr>
          <p:spPr bwMode="auto">
            <a:xfrm>
              <a:off x="2016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40" name="Rectangle 17"/>
            <p:cNvSpPr>
              <a:spLocks noChangeArrowheads="1"/>
            </p:cNvSpPr>
            <p:nvPr/>
          </p:nvSpPr>
          <p:spPr bwMode="auto">
            <a:xfrm>
              <a:off x="2482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7941" name="Group 18"/>
            <p:cNvGrpSpPr>
              <a:grpSpLocks/>
            </p:cNvGrpSpPr>
            <p:nvPr/>
          </p:nvGrpSpPr>
          <p:grpSpPr bwMode="auto">
            <a:xfrm>
              <a:off x="1728" y="2531"/>
              <a:ext cx="293" cy="305"/>
              <a:chOff x="2895" y="1488"/>
              <a:chExt cx="293" cy="305"/>
            </a:xfrm>
          </p:grpSpPr>
          <p:sp>
            <p:nvSpPr>
              <p:cNvPr id="37974" name="Freeform 1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Freeform 2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Rectangle 21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42" name="Line 22"/>
            <p:cNvSpPr>
              <a:spLocks noChangeShapeType="1"/>
            </p:cNvSpPr>
            <p:nvPr/>
          </p:nvSpPr>
          <p:spPr bwMode="auto">
            <a:xfrm flipH="1">
              <a:off x="1968" y="2339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943" name="Line 23"/>
            <p:cNvSpPr>
              <a:spLocks noChangeShapeType="1"/>
            </p:cNvSpPr>
            <p:nvPr/>
          </p:nvSpPr>
          <p:spPr bwMode="auto">
            <a:xfrm>
              <a:off x="2352" y="2339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4" name="Freeform 24"/>
            <p:cNvSpPr>
              <a:spLocks/>
            </p:cNvSpPr>
            <p:nvPr/>
          </p:nvSpPr>
          <p:spPr bwMode="auto">
            <a:xfrm flipH="1">
              <a:off x="2880" y="144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45" name="Group 25"/>
            <p:cNvGrpSpPr>
              <a:grpSpLocks/>
            </p:cNvGrpSpPr>
            <p:nvPr/>
          </p:nvGrpSpPr>
          <p:grpSpPr bwMode="auto">
            <a:xfrm>
              <a:off x="3307" y="2080"/>
              <a:ext cx="293" cy="305"/>
              <a:chOff x="3499" y="1920"/>
              <a:chExt cx="293" cy="305"/>
            </a:xfrm>
          </p:grpSpPr>
          <p:sp>
            <p:nvSpPr>
              <p:cNvPr id="37971" name="Freeform 26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Freeform 27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Rectangle 28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7946" name="Group 29"/>
            <p:cNvGrpSpPr>
              <a:grpSpLocks/>
            </p:cNvGrpSpPr>
            <p:nvPr/>
          </p:nvGrpSpPr>
          <p:grpSpPr bwMode="auto">
            <a:xfrm>
              <a:off x="2112" y="2080"/>
              <a:ext cx="293" cy="305"/>
              <a:chOff x="2895" y="1488"/>
              <a:chExt cx="293" cy="305"/>
            </a:xfrm>
          </p:grpSpPr>
          <p:sp>
            <p:nvSpPr>
              <p:cNvPr id="37968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47" name="Freeform 33"/>
            <p:cNvSpPr>
              <a:spLocks/>
            </p:cNvSpPr>
            <p:nvPr/>
          </p:nvSpPr>
          <p:spPr bwMode="auto">
            <a:xfrm>
              <a:off x="1968" y="2800"/>
              <a:ext cx="666" cy="194"/>
            </a:xfrm>
            <a:custGeom>
              <a:avLst/>
              <a:gdLst>
                <a:gd name="T0" fmla="*/ 0 w 666"/>
                <a:gd name="T1" fmla="*/ 0 h 194"/>
                <a:gd name="T2" fmla="*/ 666 w 666"/>
                <a:gd name="T3" fmla="*/ 194 h 194"/>
                <a:gd name="T4" fmla="*/ 0 60000 65536"/>
                <a:gd name="T5" fmla="*/ 0 60000 65536"/>
                <a:gd name="T6" fmla="*/ 0 w 666"/>
                <a:gd name="T7" fmla="*/ 0 h 194"/>
                <a:gd name="T8" fmla="*/ 666 w 666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94">
                  <a:moveTo>
                    <a:pt x="0" y="0"/>
                  </a:moveTo>
                  <a:lnTo>
                    <a:pt x="666" y="19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8" name="Freeform 34"/>
            <p:cNvSpPr>
              <a:spLocks/>
            </p:cNvSpPr>
            <p:nvPr/>
          </p:nvSpPr>
          <p:spPr bwMode="auto">
            <a:xfrm>
              <a:off x="1576" y="2800"/>
              <a:ext cx="968" cy="296"/>
            </a:xfrm>
            <a:custGeom>
              <a:avLst/>
              <a:gdLst>
                <a:gd name="T0" fmla="*/ 200 w 968"/>
                <a:gd name="T1" fmla="*/ 0 h 296"/>
                <a:gd name="T2" fmla="*/ 128 w 968"/>
                <a:gd name="T3" fmla="*/ 128 h 296"/>
                <a:gd name="T4" fmla="*/ 968 w 968"/>
                <a:gd name="T5" fmla="*/ 296 h 296"/>
                <a:gd name="T6" fmla="*/ 0 60000 65536"/>
                <a:gd name="T7" fmla="*/ 0 60000 65536"/>
                <a:gd name="T8" fmla="*/ 0 60000 65536"/>
                <a:gd name="T9" fmla="*/ 0 w 968"/>
                <a:gd name="T10" fmla="*/ 0 h 296"/>
                <a:gd name="T11" fmla="*/ 968 w 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296">
                  <a:moveTo>
                    <a:pt x="200" y="0"/>
                  </a:moveTo>
                  <a:cubicBezTo>
                    <a:pt x="188" y="21"/>
                    <a:pt x="0" y="79"/>
                    <a:pt x="128" y="128"/>
                  </a:cubicBezTo>
                  <a:cubicBezTo>
                    <a:pt x="267" y="159"/>
                    <a:pt x="793" y="261"/>
                    <a:pt x="968" y="29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9" name="Rectangle 35"/>
            <p:cNvSpPr>
              <a:spLocks noChangeArrowheads="1"/>
            </p:cNvSpPr>
            <p:nvPr/>
          </p:nvSpPr>
          <p:spPr bwMode="auto">
            <a:xfrm>
              <a:off x="1632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50" name="Rectangle 36"/>
            <p:cNvSpPr>
              <a:spLocks noChangeArrowheads="1"/>
            </p:cNvSpPr>
            <p:nvPr/>
          </p:nvSpPr>
          <p:spPr bwMode="auto">
            <a:xfrm>
              <a:off x="2146" y="268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7951" name="Group 37"/>
            <p:cNvGrpSpPr>
              <a:grpSpLocks/>
            </p:cNvGrpSpPr>
            <p:nvPr/>
          </p:nvGrpSpPr>
          <p:grpSpPr bwMode="auto">
            <a:xfrm>
              <a:off x="2544" y="2531"/>
              <a:ext cx="672" cy="653"/>
              <a:chOff x="3504" y="2531"/>
              <a:chExt cx="672" cy="653"/>
            </a:xfrm>
          </p:grpSpPr>
          <p:grpSp>
            <p:nvGrpSpPr>
              <p:cNvPr id="37952" name="Group 38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7965" name="Freeform 3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6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7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7953" name="Group 42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7962" name="Rectangle 4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3" name="Rectangle 4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4" name="Rectangle 4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54" name="Freeform 46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955" name="Group 47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7959" name="Rectangle 4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0" name="Rectangle 4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1" name="Rectangle 5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56" name="Freeform 51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7" name="Rectangle 52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7958" name="Rectangle 53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37893" name="Text Box 54"/>
          <p:cNvSpPr txBox="1">
            <a:spLocks noChangeArrowheads="1"/>
          </p:cNvSpPr>
          <p:nvPr/>
        </p:nvSpPr>
        <p:spPr bwMode="auto">
          <a:xfrm>
            <a:off x="2132013" y="5043488"/>
            <a:ext cx="91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before</a:t>
            </a:r>
          </a:p>
        </p:txBody>
      </p:sp>
      <p:sp>
        <p:nvSpPr>
          <p:cNvPr id="1368119" name="Text Box 55"/>
          <p:cNvSpPr txBox="1">
            <a:spLocks noChangeArrowheads="1"/>
          </p:cNvSpPr>
          <p:nvPr/>
        </p:nvSpPr>
        <p:spPr bwMode="auto">
          <a:xfrm>
            <a:off x="6629400" y="5029200"/>
            <a:ext cx="725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after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476875" y="2209800"/>
            <a:ext cx="2130425" cy="2768600"/>
            <a:chOff x="3450" y="1392"/>
            <a:chExt cx="1342" cy="1744"/>
          </a:xfrm>
        </p:grpSpPr>
        <p:sp>
          <p:nvSpPr>
            <p:cNvPr id="37896" name="Rectangle 57"/>
            <p:cNvSpPr>
              <a:spLocks noChangeArrowheads="1"/>
            </p:cNvSpPr>
            <p:nvPr/>
          </p:nvSpPr>
          <p:spPr bwMode="auto">
            <a:xfrm>
              <a:off x="4077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897" name="Rectangle 58"/>
            <p:cNvSpPr>
              <a:spLocks noChangeArrowheads="1"/>
            </p:cNvSpPr>
            <p:nvPr/>
          </p:nvSpPr>
          <p:spPr bwMode="auto">
            <a:xfrm>
              <a:off x="4495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898" name="Line 59"/>
            <p:cNvSpPr>
              <a:spLocks noChangeShapeType="1"/>
            </p:cNvSpPr>
            <p:nvPr/>
          </p:nvSpPr>
          <p:spPr bwMode="auto">
            <a:xfrm flipH="1">
              <a:off x="3837" y="1840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9" name="Freeform 60"/>
            <p:cNvSpPr>
              <a:spLocks/>
            </p:cNvSpPr>
            <p:nvPr/>
          </p:nvSpPr>
          <p:spPr bwMode="auto">
            <a:xfrm>
              <a:off x="4413" y="1840"/>
              <a:ext cx="379" cy="692"/>
            </a:xfrm>
            <a:custGeom>
              <a:avLst/>
              <a:gdLst>
                <a:gd name="T0" fmla="*/ 0 w 379"/>
                <a:gd name="T1" fmla="*/ 0 h 692"/>
                <a:gd name="T2" fmla="*/ 369 w 379"/>
                <a:gd name="T3" fmla="*/ 272 h 692"/>
                <a:gd name="T4" fmla="*/ 57 w 379"/>
                <a:gd name="T5" fmla="*/ 692 h 692"/>
                <a:gd name="T6" fmla="*/ 0 60000 65536"/>
                <a:gd name="T7" fmla="*/ 0 60000 65536"/>
                <a:gd name="T8" fmla="*/ 0 60000 65536"/>
                <a:gd name="T9" fmla="*/ 0 w 379"/>
                <a:gd name="T10" fmla="*/ 0 h 692"/>
                <a:gd name="T11" fmla="*/ 379 w 379"/>
                <a:gd name="T12" fmla="*/ 692 h 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692">
                  <a:moveTo>
                    <a:pt x="0" y="0"/>
                  </a:moveTo>
                  <a:cubicBezTo>
                    <a:pt x="61" y="45"/>
                    <a:pt x="359" y="157"/>
                    <a:pt x="369" y="272"/>
                  </a:cubicBezTo>
                  <a:cubicBezTo>
                    <a:pt x="379" y="387"/>
                    <a:pt x="122" y="605"/>
                    <a:pt x="57" y="692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0" name="Group 61"/>
            <p:cNvGrpSpPr>
              <a:grpSpLocks/>
            </p:cNvGrpSpPr>
            <p:nvPr/>
          </p:nvGrpSpPr>
          <p:grpSpPr bwMode="auto">
            <a:xfrm>
              <a:off x="4188" y="1583"/>
              <a:ext cx="293" cy="305"/>
              <a:chOff x="2895" y="1488"/>
              <a:chExt cx="293" cy="305"/>
            </a:xfrm>
          </p:grpSpPr>
          <p:sp>
            <p:nvSpPr>
              <p:cNvPr id="37927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Rectangle 64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01" name="Rectangle 65"/>
            <p:cNvSpPr>
              <a:spLocks noChangeArrowheads="1"/>
            </p:cNvSpPr>
            <p:nvPr/>
          </p:nvSpPr>
          <p:spPr bwMode="auto">
            <a:xfrm>
              <a:off x="3501" y="222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02" name="Rectangle 66"/>
            <p:cNvSpPr>
              <a:spLocks noChangeArrowheads="1"/>
            </p:cNvSpPr>
            <p:nvPr/>
          </p:nvSpPr>
          <p:spPr bwMode="auto">
            <a:xfrm>
              <a:off x="3967" y="220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03" name="Line 67"/>
            <p:cNvSpPr>
              <a:spLocks noChangeShapeType="1"/>
            </p:cNvSpPr>
            <p:nvPr/>
          </p:nvSpPr>
          <p:spPr bwMode="auto">
            <a:xfrm>
              <a:off x="3837" y="2291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Freeform 68"/>
            <p:cNvSpPr>
              <a:spLocks/>
            </p:cNvSpPr>
            <p:nvPr/>
          </p:nvSpPr>
          <p:spPr bwMode="auto">
            <a:xfrm flipH="1">
              <a:off x="4365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5" name="Group 69"/>
            <p:cNvGrpSpPr>
              <a:grpSpLocks/>
            </p:cNvGrpSpPr>
            <p:nvPr/>
          </p:nvGrpSpPr>
          <p:grpSpPr bwMode="auto">
            <a:xfrm>
              <a:off x="3597" y="2032"/>
              <a:ext cx="293" cy="305"/>
              <a:chOff x="2895" y="1488"/>
              <a:chExt cx="293" cy="305"/>
            </a:xfrm>
          </p:grpSpPr>
          <p:sp>
            <p:nvSpPr>
              <p:cNvPr id="37924" name="Freeform 7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Freeform 7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Rectangle 7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06" name="Freeform 73"/>
            <p:cNvSpPr>
              <a:spLocks/>
            </p:cNvSpPr>
            <p:nvPr/>
          </p:nvSpPr>
          <p:spPr bwMode="auto">
            <a:xfrm>
              <a:off x="3450" y="2280"/>
              <a:ext cx="672" cy="678"/>
            </a:xfrm>
            <a:custGeom>
              <a:avLst/>
              <a:gdLst>
                <a:gd name="T0" fmla="*/ 180 w 672"/>
                <a:gd name="T1" fmla="*/ 0 h 678"/>
                <a:gd name="T2" fmla="*/ 82 w 672"/>
                <a:gd name="T3" fmla="*/ 373 h 678"/>
                <a:gd name="T4" fmla="*/ 672 w 672"/>
                <a:gd name="T5" fmla="*/ 678 h 678"/>
                <a:gd name="T6" fmla="*/ 0 60000 65536"/>
                <a:gd name="T7" fmla="*/ 0 60000 65536"/>
                <a:gd name="T8" fmla="*/ 0 60000 65536"/>
                <a:gd name="T9" fmla="*/ 0 w 672"/>
                <a:gd name="T10" fmla="*/ 0 h 678"/>
                <a:gd name="T11" fmla="*/ 672 w 67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78">
                  <a:moveTo>
                    <a:pt x="180" y="0"/>
                  </a:moveTo>
                  <a:cubicBezTo>
                    <a:pt x="164" y="61"/>
                    <a:pt x="0" y="260"/>
                    <a:pt x="82" y="373"/>
                  </a:cubicBezTo>
                  <a:cubicBezTo>
                    <a:pt x="164" y="446"/>
                    <a:pt x="549" y="614"/>
                    <a:pt x="672" y="67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7" name="Group 74"/>
            <p:cNvGrpSpPr>
              <a:grpSpLocks/>
            </p:cNvGrpSpPr>
            <p:nvPr/>
          </p:nvGrpSpPr>
          <p:grpSpPr bwMode="auto">
            <a:xfrm>
              <a:off x="4029" y="2483"/>
              <a:ext cx="672" cy="653"/>
              <a:chOff x="3504" y="2531"/>
              <a:chExt cx="672" cy="653"/>
            </a:xfrm>
          </p:grpSpPr>
          <p:grpSp>
            <p:nvGrpSpPr>
              <p:cNvPr id="37908" name="Group 75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7921" name="Freeform 7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2" name="Freeform 77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3" name="Rectangle 78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7909" name="Group 79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7918" name="Rectangle 80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9" name="Rectangle 81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0" name="Rectangle 82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10" name="Freeform 83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911" name="Group 84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7915" name="Rectangle 85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6" name="Rectangle 86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7" name="Rectangle 87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12" name="Freeform 88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3" name="Rectangle 89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7914" name="Rectangle 90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5673567-94D8-F54F-BCC1-FF257DF6906A}" type="slidenum">
              <a:rPr lang="en-US" sz="1400" b="0"/>
              <a:pPr/>
              <a:t>16</a:t>
            </a:fld>
            <a:endParaRPr lang="en-US" sz="1400" b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39688"/>
            <a:ext cx="8188325" cy="1216026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ROBDDs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9525"/>
            <a:ext cx="5664200" cy="5006975"/>
          </a:xfrm>
          <a:noFill/>
        </p:spPr>
        <p:txBody>
          <a:bodyPr/>
          <a:lstStyle/>
          <a:p>
            <a:pPr marL="342900" indent="-342900"/>
            <a:r>
              <a:rPr lang="en-US" sz="2400" dirty="0">
                <a:latin typeface="Arial Narrow" charset="0"/>
              </a:rPr>
              <a:t>ROBDDs are canonical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For a given variable order</a:t>
            </a:r>
          </a:p>
          <a:p>
            <a:pPr marL="342900" indent="-342900"/>
            <a:r>
              <a:rPr lang="en-US" sz="2400" dirty="0">
                <a:latin typeface="Arial Narrow" charset="0"/>
              </a:rPr>
              <a:t>ROBDD are more compact than other canonical forms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Efficient representation</a:t>
            </a:r>
          </a:p>
          <a:p>
            <a:pPr marL="342900" indent="-342900"/>
            <a:r>
              <a:rPr lang="en-US" sz="2400" dirty="0">
                <a:latin typeface="Arial Narrow" charset="0"/>
              </a:rPr>
              <a:t>ROBDD size depends on the variable order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Many useful functions have linear-space </a:t>
            </a:r>
            <a:br>
              <a:rPr lang="en-US" sz="2000" dirty="0">
                <a:latin typeface="Arial Narrow" charset="0"/>
              </a:rPr>
            </a:br>
            <a:r>
              <a:rPr lang="en-US" sz="2000" dirty="0">
                <a:latin typeface="Arial Narrow" charset="0"/>
              </a:rPr>
              <a:t>(or slightly above) representation</a:t>
            </a:r>
          </a:p>
          <a:p>
            <a:pPr marL="342900" indent="-342900">
              <a:buFont typeface="Monotype Sorts" charset="0"/>
              <a:buNone/>
            </a:pPr>
            <a:endParaRPr lang="en-US" sz="2400" dirty="0">
              <a:latin typeface="Arial Narrow" charset="0"/>
            </a:endParaRPr>
          </a:p>
          <a:p>
            <a:pPr marL="342900" indent="-342900"/>
            <a:endParaRPr lang="en-US" sz="2400" dirty="0">
              <a:latin typeface="Arial Narrow" charset="0"/>
            </a:endParaRPr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6697663" y="1600200"/>
            <a:ext cx="1379537" cy="3902075"/>
            <a:chOff x="3931" y="1392"/>
            <a:chExt cx="869" cy="2458"/>
          </a:xfrm>
        </p:grpSpPr>
        <p:grpSp>
          <p:nvGrpSpPr>
            <p:cNvPr id="41991" name="Group 5"/>
            <p:cNvGrpSpPr>
              <a:grpSpLocks/>
            </p:cNvGrpSpPr>
            <p:nvPr/>
          </p:nvGrpSpPr>
          <p:grpSpPr bwMode="auto">
            <a:xfrm>
              <a:off x="4057" y="3648"/>
              <a:ext cx="167" cy="202"/>
              <a:chOff x="3087" y="2784"/>
              <a:chExt cx="167" cy="202"/>
            </a:xfrm>
          </p:grpSpPr>
          <p:sp>
            <p:nvSpPr>
              <p:cNvPr id="42043" name="Rectangle 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Rectangle 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Rectangle 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1992" name="Group 9"/>
            <p:cNvGrpSpPr>
              <a:grpSpLocks/>
            </p:cNvGrpSpPr>
            <p:nvPr/>
          </p:nvGrpSpPr>
          <p:grpSpPr bwMode="auto">
            <a:xfrm>
              <a:off x="4608" y="3648"/>
              <a:ext cx="167" cy="202"/>
              <a:chOff x="3087" y="2784"/>
              <a:chExt cx="167" cy="202"/>
            </a:xfrm>
          </p:grpSpPr>
          <p:sp>
            <p:nvSpPr>
              <p:cNvPr id="42040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Rectangle 1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1993" name="Group 13"/>
            <p:cNvGrpSpPr>
              <a:grpSpLocks/>
            </p:cNvGrpSpPr>
            <p:nvPr/>
          </p:nvGrpSpPr>
          <p:grpSpPr bwMode="auto">
            <a:xfrm>
              <a:off x="3979" y="3120"/>
              <a:ext cx="821" cy="558"/>
              <a:chOff x="3019" y="3216"/>
              <a:chExt cx="821" cy="558"/>
            </a:xfrm>
          </p:grpSpPr>
          <p:grpSp>
            <p:nvGrpSpPr>
              <p:cNvPr id="42028" name="Group 14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37" name="Freeform 1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8" name="Freeform 1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9" name="Rectangle 17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42029" name="Freeform 18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30" name="Freeform 19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31" name="Group 20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34" name="Freeform 2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5" name="Freeform 2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6" name="Rectangle 23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42032" name="Freeform 24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33" name="Freeform 25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4" name="Group 26"/>
            <p:cNvGrpSpPr>
              <a:grpSpLocks/>
            </p:cNvGrpSpPr>
            <p:nvPr/>
          </p:nvGrpSpPr>
          <p:grpSpPr bwMode="auto">
            <a:xfrm>
              <a:off x="3936" y="2592"/>
              <a:ext cx="821" cy="558"/>
              <a:chOff x="3019" y="3216"/>
              <a:chExt cx="821" cy="558"/>
            </a:xfrm>
          </p:grpSpPr>
          <p:grpSp>
            <p:nvGrpSpPr>
              <p:cNvPr id="42016" name="Group 27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25" name="Freeform 28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6" name="Freeform 2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7" name="Rectangle 30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3</a:t>
                  </a:r>
                </a:p>
              </p:txBody>
            </p:sp>
          </p:grpSp>
          <p:sp>
            <p:nvSpPr>
              <p:cNvPr id="42017" name="Freeform 31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18" name="Freeform 32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19" name="Group 33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22" name="Freeform 3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3" name="Freeform 3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3</a:t>
                  </a:r>
                </a:p>
              </p:txBody>
            </p:sp>
          </p:grpSp>
          <p:sp>
            <p:nvSpPr>
              <p:cNvPr id="42020" name="Freeform 37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21" name="Freeform 38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5" name="Group 39"/>
            <p:cNvGrpSpPr>
              <a:grpSpLocks/>
            </p:cNvGrpSpPr>
            <p:nvPr/>
          </p:nvGrpSpPr>
          <p:grpSpPr bwMode="auto">
            <a:xfrm>
              <a:off x="3931" y="2064"/>
              <a:ext cx="821" cy="558"/>
              <a:chOff x="3019" y="3216"/>
              <a:chExt cx="821" cy="558"/>
            </a:xfrm>
          </p:grpSpPr>
          <p:grpSp>
            <p:nvGrpSpPr>
              <p:cNvPr id="42004" name="Group 40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13" name="Freeform 4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4" name="Freeform 4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5" name="Rectangle 43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42005" name="Freeform 44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6" name="Freeform 45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rgbClr val="8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07" name="Group 46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10" name="Freeform 47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1" name="Freeform 48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2" name="Rectangle 49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42008" name="Freeform 50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9" name="Freeform 51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6" name="Group 52"/>
            <p:cNvGrpSpPr>
              <a:grpSpLocks/>
            </p:cNvGrpSpPr>
            <p:nvPr/>
          </p:nvGrpSpPr>
          <p:grpSpPr bwMode="auto">
            <a:xfrm>
              <a:off x="4094" y="1600"/>
              <a:ext cx="512" cy="477"/>
              <a:chOff x="4064" y="1344"/>
              <a:chExt cx="512" cy="477"/>
            </a:xfrm>
          </p:grpSpPr>
          <p:grpSp>
            <p:nvGrpSpPr>
              <p:cNvPr id="41998" name="Group 53"/>
              <p:cNvGrpSpPr>
                <a:grpSpLocks/>
              </p:cNvGrpSpPr>
              <p:nvPr/>
            </p:nvGrpSpPr>
            <p:grpSpPr bwMode="auto">
              <a:xfrm>
                <a:off x="4171" y="1344"/>
                <a:ext cx="293" cy="305"/>
                <a:chOff x="2895" y="1488"/>
                <a:chExt cx="293" cy="305"/>
              </a:xfrm>
            </p:grpSpPr>
            <p:sp>
              <p:nvSpPr>
                <p:cNvPr id="42001" name="Freeform 5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2" name="Freeform 5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3" name="Rectangle 56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</a:p>
              </p:txBody>
            </p:sp>
          </p:grpSp>
          <p:sp>
            <p:nvSpPr>
              <p:cNvPr id="41999" name="Freeform 57"/>
              <p:cNvSpPr>
                <a:spLocks/>
              </p:cNvSpPr>
              <p:nvPr/>
            </p:nvSpPr>
            <p:spPr bwMode="auto">
              <a:xfrm>
                <a:off x="4416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2329A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0" name="Freeform 58"/>
              <p:cNvSpPr>
                <a:spLocks/>
              </p:cNvSpPr>
              <p:nvPr/>
            </p:nvSpPr>
            <p:spPr bwMode="auto">
              <a:xfrm flipH="1">
                <a:off x="4064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8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997" name="Freeform 59"/>
            <p:cNvSpPr>
              <a:spLocks/>
            </p:cNvSpPr>
            <p:nvPr/>
          </p:nvSpPr>
          <p:spPr bwMode="auto">
            <a:xfrm flipH="1">
              <a:off x="4368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1990" name="Object 60"/>
          <p:cNvGraphicFramePr>
            <a:graphicFrameLocks noChangeAspect="1"/>
          </p:cNvGraphicFramePr>
          <p:nvPr/>
        </p:nvGraphicFramePr>
        <p:xfrm>
          <a:off x="6096000" y="5638800"/>
          <a:ext cx="237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342900" progId="Equation.3">
                  <p:embed/>
                </p:oleObj>
              </mc:Choice>
              <mc:Fallback>
                <p:oleObj name="Equation" r:id="rId3" imgW="2362200" imgH="3429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38800"/>
                        <a:ext cx="2374900" cy="342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EB501EC-21AD-AF47-83B7-C5522B013D02}" type="slidenum">
              <a:rPr lang="en-US" sz="1400" b="0"/>
              <a:pPr/>
              <a:t>17</a:t>
            </a:fld>
            <a:endParaRPr lang="en-US" sz="1400" b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semantics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143000" y="2108200"/>
            <a:ext cx="216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0">
                <a:latin typeface="Verdana" charset="0"/>
                <a:cs typeface="Arial" charset="0"/>
              </a:rPr>
              <a:t>Constant nodes</a:t>
            </a: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371600" y="2590800"/>
            <a:ext cx="265113" cy="320675"/>
            <a:chOff x="3087" y="2784"/>
            <a:chExt cx="167" cy="202"/>
          </a:xfrm>
        </p:grpSpPr>
        <p:sp>
          <p:nvSpPr>
            <p:cNvPr id="39970" name="Rectangle 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Rectangle 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Rectangle 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9942" name="Group 8"/>
          <p:cNvGrpSpPr>
            <a:grpSpLocks/>
          </p:cNvGrpSpPr>
          <p:nvPr/>
        </p:nvGrpSpPr>
        <p:grpSpPr bwMode="auto">
          <a:xfrm>
            <a:off x="2554288" y="2590800"/>
            <a:ext cx="265112" cy="320675"/>
            <a:chOff x="3087" y="2784"/>
            <a:chExt cx="167" cy="202"/>
          </a:xfrm>
        </p:grpSpPr>
        <p:sp>
          <p:nvSpPr>
            <p:cNvPr id="39967" name="Rectangle 9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Rectangle 10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Rectangle 11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9943" name="Group 12"/>
          <p:cNvGrpSpPr>
            <a:grpSpLocks/>
          </p:cNvGrpSpPr>
          <p:nvPr/>
        </p:nvGrpSpPr>
        <p:grpSpPr bwMode="auto">
          <a:xfrm>
            <a:off x="3429000" y="2362200"/>
            <a:ext cx="4268788" cy="2387600"/>
            <a:chOff x="1824" y="1568"/>
            <a:chExt cx="2689" cy="1504"/>
          </a:xfrm>
        </p:grpSpPr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2923" y="2112"/>
              <a:ext cx="293" cy="305"/>
              <a:chOff x="2895" y="1488"/>
              <a:chExt cx="293" cy="305"/>
            </a:xfrm>
          </p:grpSpPr>
          <p:sp>
            <p:nvSpPr>
              <p:cNvPr id="39964" name="Freeform 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1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Rectangle 1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9946" name="Freeform 17"/>
            <p:cNvSpPr>
              <a:spLocks/>
            </p:cNvSpPr>
            <p:nvPr/>
          </p:nvSpPr>
          <p:spPr bwMode="auto">
            <a:xfrm>
              <a:off x="3168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7" name="Freeform 18"/>
            <p:cNvSpPr>
              <a:spLocks/>
            </p:cNvSpPr>
            <p:nvPr/>
          </p:nvSpPr>
          <p:spPr bwMode="auto">
            <a:xfrm flipH="1">
              <a:off x="2816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19"/>
            <p:cNvSpPr>
              <a:spLocks noChangeArrowheads="1"/>
            </p:cNvSpPr>
            <p:nvPr/>
          </p:nvSpPr>
          <p:spPr bwMode="auto">
            <a:xfrm>
              <a:off x="2832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9949" name="Rectangle 20"/>
            <p:cNvSpPr>
              <a:spLocks noChangeArrowheads="1"/>
            </p:cNvSpPr>
            <p:nvPr/>
          </p:nvSpPr>
          <p:spPr bwMode="auto">
            <a:xfrm>
              <a:off x="3216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9950" name="Freeform 21"/>
            <p:cNvSpPr>
              <a:spLocks/>
            </p:cNvSpPr>
            <p:nvPr/>
          </p:nvSpPr>
          <p:spPr bwMode="auto">
            <a:xfrm flipH="1">
              <a:off x="3104" y="192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51" name="Text Box 22"/>
            <p:cNvSpPr txBox="1">
              <a:spLocks noChangeArrowheads="1"/>
            </p:cNvSpPr>
            <p:nvPr/>
          </p:nvSpPr>
          <p:spPr bwMode="auto">
            <a:xfrm>
              <a:off x="2640" y="1568"/>
              <a:ext cx="11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>
                  <a:latin typeface="Verdana" charset="0"/>
                  <a:cs typeface="Arial" charset="0"/>
                </a:rPr>
                <a:t>ITE(x,F1,F0)</a:t>
              </a:r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2619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3" name="AutoShape 24"/>
            <p:cNvSpPr>
              <a:spLocks noChangeArrowheads="1"/>
            </p:cNvSpPr>
            <p:nvPr/>
          </p:nvSpPr>
          <p:spPr bwMode="auto">
            <a:xfrm>
              <a:off x="3132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3390" y="2112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then edge</a:t>
              </a:r>
            </a:p>
          </p:txBody>
        </p:sp>
        <p:sp>
          <p:nvSpPr>
            <p:cNvPr id="39955" name="Text Box 26"/>
            <p:cNvSpPr txBox="1">
              <a:spLocks noChangeArrowheads="1"/>
            </p:cNvSpPr>
            <p:nvPr/>
          </p:nvSpPr>
          <p:spPr bwMode="auto">
            <a:xfrm>
              <a:off x="1824" y="2112"/>
              <a:ext cx="8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else edge</a:t>
              </a:r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35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7" name="Line 28"/>
            <p:cNvSpPr>
              <a:spLocks noChangeShapeType="1"/>
            </p:cNvSpPr>
            <p:nvPr/>
          </p:nvSpPr>
          <p:spPr bwMode="auto">
            <a:xfrm flipH="1">
              <a:off x="331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1824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0-cofactor</a:t>
              </a:r>
            </a:p>
          </p:txBody>
        </p:sp>
        <p:sp>
          <p:nvSpPr>
            <p:cNvPr id="39959" name="Line 30"/>
            <p:cNvSpPr>
              <a:spLocks noChangeShapeType="1"/>
            </p:cNvSpPr>
            <p:nvPr/>
          </p:nvSpPr>
          <p:spPr bwMode="auto">
            <a:xfrm>
              <a:off x="2352" y="2784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3578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1-cofactor</a:t>
              </a:r>
            </a:p>
          </p:txBody>
        </p:sp>
        <p:sp>
          <p:nvSpPr>
            <p:cNvPr id="39961" name="Line 32"/>
            <p:cNvSpPr>
              <a:spLocks noChangeShapeType="1"/>
            </p:cNvSpPr>
            <p:nvPr/>
          </p:nvSpPr>
          <p:spPr bwMode="auto">
            <a:xfrm flipH="1">
              <a:off x="3552" y="2784"/>
              <a:ext cx="55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62" name="Text Box 33"/>
            <p:cNvSpPr txBox="1">
              <a:spLocks noChangeArrowheads="1"/>
            </p:cNvSpPr>
            <p:nvPr/>
          </p:nvSpPr>
          <p:spPr bwMode="auto">
            <a:xfrm>
              <a:off x="268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39963" name="Text Box 34"/>
            <p:cNvSpPr txBox="1">
              <a:spLocks noChangeArrowheads="1"/>
            </p:cNvSpPr>
            <p:nvPr/>
          </p:nvSpPr>
          <p:spPr bwMode="auto">
            <a:xfrm>
              <a:off x="316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  <p:sp>
        <p:nvSpPr>
          <p:cNvPr id="39944" name="Text Box 35"/>
          <p:cNvSpPr txBox="1">
            <a:spLocks noChangeArrowheads="1"/>
          </p:cNvSpPr>
          <p:nvPr/>
        </p:nvSpPr>
        <p:spPr bwMode="auto">
          <a:xfrm>
            <a:off x="381000" y="5410200"/>
            <a:ext cx="838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2"/>
                </a:solidFill>
                <a:latin typeface="Verdana" charset="0"/>
                <a:cs typeface="Arial" charset="0"/>
              </a:rPr>
              <a:t>Cofactor(F,x):</a:t>
            </a:r>
            <a:r>
              <a:rPr lang="en-US" sz="1800" b="0">
                <a:latin typeface="Verdana" charset="0"/>
                <a:cs typeface="Arial" charset="0"/>
              </a:rPr>
              <a:t> the function you obtain when you substitute </a:t>
            </a:r>
            <a:r>
              <a:rPr lang="en-US" sz="1800" b="0">
                <a:solidFill>
                  <a:schemeClr val="bg2"/>
                </a:solidFill>
                <a:latin typeface="Verdana" charset="0"/>
                <a:cs typeface="Arial" charset="0"/>
              </a:rPr>
              <a:t>1</a:t>
            </a:r>
            <a:r>
              <a:rPr lang="en-US" sz="1800" b="0">
                <a:latin typeface="Verdana" charset="0"/>
                <a:cs typeface="Arial" charset="0"/>
              </a:rPr>
              <a:t> for </a:t>
            </a:r>
            <a:r>
              <a:rPr lang="en-US" sz="1800" b="0">
                <a:solidFill>
                  <a:schemeClr val="bg2"/>
                </a:solidFill>
                <a:latin typeface="Verdana" charset="0"/>
                <a:cs typeface="Arial" charset="0"/>
              </a:rPr>
              <a:t>x</a:t>
            </a:r>
            <a:r>
              <a:rPr lang="en-US" sz="1800" b="0">
                <a:latin typeface="Verdana" charset="0"/>
                <a:cs typeface="Arial" charset="0"/>
              </a:rPr>
              <a:t> in </a:t>
            </a:r>
            <a:r>
              <a:rPr lang="en-US" sz="1800" b="0">
                <a:solidFill>
                  <a:schemeClr val="bg2"/>
                </a:solidFill>
                <a:latin typeface="Verdana" charset="0"/>
                <a:cs typeface="Arial" charset="0"/>
              </a:rPr>
              <a:t>F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66E2768-912A-9F4C-AD65-44E267C606A7}" type="slidenum">
              <a:rPr lang="en-US" sz="1400" b="0"/>
              <a:pPr/>
              <a:t>18</a:t>
            </a:fld>
            <a:endParaRPr lang="en-US" sz="1400" b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5080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A few simple functions</a:t>
            </a:r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1524000" y="4267200"/>
            <a:ext cx="1066800" cy="1036638"/>
            <a:chOff x="2741" y="2640"/>
            <a:chExt cx="672" cy="653"/>
          </a:xfrm>
        </p:grpSpPr>
        <p:grpSp>
          <p:nvGrpSpPr>
            <p:cNvPr id="44094" name="Group 4"/>
            <p:cNvGrpSpPr>
              <a:grpSpLocks/>
            </p:cNvGrpSpPr>
            <p:nvPr/>
          </p:nvGrpSpPr>
          <p:grpSpPr bwMode="auto">
            <a:xfrm>
              <a:off x="2928" y="2640"/>
              <a:ext cx="293" cy="305"/>
              <a:chOff x="2895" y="1488"/>
              <a:chExt cx="293" cy="305"/>
            </a:xfrm>
          </p:grpSpPr>
          <p:sp>
            <p:nvSpPr>
              <p:cNvPr id="44107" name="Freeform 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Freeform 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Rectangle 7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4095" name="Group 8"/>
            <p:cNvGrpSpPr>
              <a:grpSpLocks/>
            </p:cNvGrpSpPr>
            <p:nvPr/>
          </p:nvGrpSpPr>
          <p:grpSpPr bwMode="auto">
            <a:xfrm>
              <a:off x="3246" y="3091"/>
              <a:ext cx="167" cy="202"/>
              <a:chOff x="3087" y="2784"/>
              <a:chExt cx="167" cy="202"/>
            </a:xfrm>
          </p:grpSpPr>
          <p:sp>
            <p:nvSpPr>
              <p:cNvPr id="44104" name="Rectangle 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Rectangle 11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96" name="Freeform 12"/>
            <p:cNvSpPr>
              <a:spLocks/>
            </p:cNvSpPr>
            <p:nvPr/>
          </p:nvSpPr>
          <p:spPr bwMode="auto">
            <a:xfrm>
              <a:off x="3173" y="2909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97" name="Group 13"/>
            <p:cNvGrpSpPr>
              <a:grpSpLocks/>
            </p:cNvGrpSpPr>
            <p:nvPr/>
          </p:nvGrpSpPr>
          <p:grpSpPr bwMode="auto">
            <a:xfrm>
              <a:off x="2741" y="3091"/>
              <a:ext cx="167" cy="202"/>
              <a:chOff x="3087" y="2784"/>
              <a:chExt cx="167" cy="202"/>
            </a:xfrm>
          </p:grpSpPr>
          <p:sp>
            <p:nvSpPr>
              <p:cNvPr id="44101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98" name="Freeform 17"/>
            <p:cNvSpPr>
              <a:spLocks/>
            </p:cNvSpPr>
            <p:nvPr/>
          </p:nvSpPr>
          <p:spPr bwMode="auto">
            <a:xfrm flipH="1">
              <a:off x="2821" y="2909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99" name="Rectangle 18"/>
            <p:cNvSpPr>
              <a:spLocks noChangeArrowheads="1"/>
            </p:cNvSpPr>
            <p:nvPr/>
          </p:nvSpPr>
          <p:spPr bwMode="auto">
            <a:xfrm>
              <a:off x="2837" y="281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100" name="Rectangle 19"/>
            <p:cNvSpPr>
              <a:spLocks noChangeArrowheads="1"/>
            </p:cNvSpPr>
            <p:nvPr/>
          </p:nvSpPr>
          <p:spPr bwMode="auto">
            <a:xfrm>
              <a:off x="3221" y="281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4037" name="Group 20"/>
          <p:cNvGrpSpPr>
            <a:grpSpLocks/>
          </p:cNvGrpSpPr>
          <p:nvPr/>
        </p:nvGrpSpPr>
        <p:grpSpPr bwMode="auto">
          <a:xfrm>
            <a:off x="1219200" y="2438400"/>
            <a:ext cx="265113" cy="320675"/>
            <a:chOff x="3087" y="2784"/>
            <a:chExt cx="167" cy="202"/>
          </a:xfrm>
        </p:grpSpPr>
        <p:sp>
          <p:nvSpPr>
            <p:cNvPr id="44091" name="Rectangle 21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Rectangle 22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Rectangle 23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2401888" y="2438400"/>
            <a:ext cx="265112" cy="320675"/>
            <a:chOff x="3087" y="2784"/>
            <a:chExt cx="167" cy="202"/>
          </a:xfrm>
        </p:grpSpPr>
        <p:sp>
          <p:nvSpPr>
            <p:cNvPr id="44088" name="Rectangle 2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Rectangle 2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2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914400" y="2971800"/>
            <a:ext cx="8207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0</a:t>
            </a:r>
          </a:p>
        </p:txBody>
      </p:sp>
      <p:sp>
        <p:nvSpPr>
          <p:cNvPr id="44040" name="Text Box 29"/>
          <p:cNvSpPr txBox="1">
            <a:spLocks noChangeArrowheads="1"/>
          </p:cNvSpPr>
          <p:nvPr/>
        </p:nvSpPr>
        <p:spPr bwMode="auto">
          <a:xfrm>
            <a:off x="2133600" y="2971800"/>
            <a:ext cx="8207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1</a:t>
            </a:r>
          </a:p>
        </p:txBody>
      </p:sp>
      <p:sp>
        <p:nvSpPr>
          <p:cNvPr id="44041" name="Text Box 30"/>
          <p:cNvSpPr txBox="1">
            <a:spLocks noChangeArrowheads="1"/>
          </p:cNvSpPr>
          <p:nvPr/>
        </p:nvSpPr>
        <p:spPr bwMode="auto">
          <a:xfrm>
            <a:off x="1600200" y="5410200"/>
            <a:ext cx="81121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x</a:t>
            </a:r>
          </a:p>
        </p:txBody>
      </p:sp>
      <p:sp>
        <p:nvSpPr>
          <p:cNvPr id="44042" name="Freeform 31"/>
          <p:cNvSpPr>
            <a:spLocks/>
          </p:cNvSpPr>
          <p:nvPr/>
        </p:nvSpPr>
        <p:spPr bwMode="auto">
          <a:xfrm flipH="1">
            <a:off x="2108200" y="39624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3" name="Freeform 32"/>
          <p:cNvSpPr>
            <a:spLocks/>
          </p:cNvSpPr>
          <p:nvPr/>
        </p:nvSpPr>
        <p:spPr bwMode="auto">
          <a:xfrm flipH="1">
            <a:off x="2514600" y="213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4" name="Freeform 33"/>
          <p:cNvSpPr>
            <a:spLocks/>
          </p:cNvSpPr>
          <p:nvPr/>
        </p:nvSpPr>
        <p:spPr bwMode="auto">
          <a:xfrm flipH="1">
            <a:off x="1371600" y="213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4045" name="Group 34"/>
          <p:cNvGrpSpPr>
            <a:grpSpLocks/>
          </p:cNvGrpSpPr>
          <p:nvPr/>
        </p:nvGrpSpPr>
        <p:grpSpPr bwMode="auto">
          <a:xfrm>
            <a:off x="4419600" y="2209800"/>
            <a:ext cx="2130425" cy="2768600"/>
            <a:chOff x="3450" y="1392"/>
            <a:chExt cx="1342" cy="1744"/>
          </a:xfrm>
        </p:grpSpPr>
        <p:sp>
          <p:nvSpPr>
            <p:cNvPr id="44054" name="Rectangle 35"/>
            <p:cNvSpPr>
              <a:spLocks noChangeArrowheads="1"/>
            </p:cNvSpPr>
            <p:nvPr/>
          </p:nvSpPr>
          <p:spPr bwMode="auto">
            <a:xfrm>
              <a:off x="4077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55" name="Rectangle 36"/>
            <p:cNvSpPr>
              <a:spLocks noChangeArrowheads="1"/>
            </p:cNvSpPr>
            <p:nvPr/>
          </p:nvSpPr>
          <p:spPr bwMode="auto">
            <a:xfrm>
              <a:off x="4495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56" name="Line 37"/>
            <p:cNvSpPr>
              <a:spLocks noChangeShapeType="1"/>
            </p:cNvSpPr>
            <p:nvPr/>
          </p:nvSpPr>
          <p:spPr bwMode="auto">
            <a:xfrm flipH="1">
              <a:off x="3837" y="1840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57" name="Freeform 38"/>
            <p:cNvSpPr>
              <a:spLocks/>
            </p:cNvSpPr>
            <p:nvPr/>
          </p:nvSpPr>
          <p:spPr bwMode="auto">
            <a:xfrm>
              <a:off x="4413" y="1840"/>
              <a:ext cx="379" cy="692"/>
            </a:xfrm>
            <a:custGeom>
              <a:avLst/>
              <a:gdLst>
                <a:gd name="T0" fmla="*/ 0 w 379"/>
                <a:gd name="T1" fmla="*/ 0 h 692"/>
                <a:gd name="T2" fmla="*/ 369 w 379"/>
                <a:gd name="T3" fmla="*/ 272 h 692"/>
                <a:gd name="T4" fmla="*/ 57 w 379"/>
                <a:gd name="T5" fmla="*/ 692 h 692"/>
                <a:gd name="T6" fmla="*/ 0 60000 65536"/>
                <a:gd name="T7" fmla="*/ 0 60000 65536"/>
                <a:gd name="T8" fmla="*/ 0 60000 65536"/>
                <a:gd name="T9" fmla="*/ 0 w 379"/>
                <a:gd name="T10" fmla="*/ 0 h 692"/>
                <a:gd name="T11" fmla="*/ 379 w 379"/>
                <a:gd name="T12" fmla="*/ 692 h 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692">
                  <a:moveTo>
                    <a:pt x="0" y="0"/>
                  </a:moveTo>
                  <a:cubicBezTo>
                    <a:pt x="61" y="45"/>
                    <a:pt x="359" y="157"/>
                    <a:pt x="369" y="272"/>
                  </a:cubicBezTo>
                  <a:cubicBezTo>
                    <a:pt x="379" y="387"/>
                    <a:pt x="122" y="605"/>
                    <a:pt x="57" y="692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58" name="Group 39"/>
            <p:cNvGrpSpPr>
              <a:grpSpLocks/>
            </p:cNvGrpSpPr>
            <p:nvPr/>
          </p:nvGrpSpPr>
          <p:grpSpPr bwMode="auto">
            <a:xfrm>
              <a:off x="4188" y="1583"/>
              <a:ext cx="293" cy="305"/>
              <a:chOff x="2895" y="1488"/>
              <a:chExt cx="293" cy="305"/>
            </a:xfrm>
          </p:grpSpPr>
          <p:sp>
            <p:nvSpPr>
              <p:cNvPr id="44085" name="Freeform 4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Freeform 4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Rectangle 4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59" name="Rectangle 43"/>
            <p:cNvSpPr>
              <a:spLocks noChangeArrowheads="1"/>
            </p:cNvSpPr>
            <p:nvPr/>
          </p:nvSpPr>
          <p:spPr bwMode="auto">
            <a:xfrm>
              <a:off x="3501" y="222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60" name="Rectangle 44"/>
            <p:cNvSpPr>
              <a:spLocks noChangeArrowheads="1"/>
            </p:cNvSpPr>
            <p:nvPr/>
          </p:nvSpPr>
          <p:spPr bwMode="auto">
            <a:xfrm>
              <a:off x="3967" y="220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61" name="Line 45"/>
            <p:cNvSpPr>
              <a:spLocks noChangeShapeType="1"/>
            </p:cNvSpPr>
            <p:nvPr/>
          </p:nvSpPr>
          <p:spPr bwMode="auto">
            <a:xfrm>
              <a:off x="3837" y="2291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2" name="Freeform 46"/>
            <p:cNvSpPr>
              <a:spLocks/>
            </p:cNvSpPr>
            <p:nvPr/>
          </p:nvSpPr>
          <p:spPr bwMode="auto">
            <a:xfrm flipH="1">
              <a:off x="4365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63" name="Group 47"/>
            <p:cNvGrpSpPr>
              <a:grpSpLocks/>
            </p:cNvGrpSpPr>
            <p:nvPr/>
          </p:nvGrpSpPr>
          <p:grpSpPr bwMode="auto">
            <a:xfrm>
              <a:off x="3597" y="2032"/>
              <a:ext cx="293" cy="305"/>
              <a:chOff x="2895" y="1488"/>
              <a:chExt cx="293" cy="305"/>
            </a:xfrm>
          </p:grpSpPr>
          <p:sp>
            <p:nvSpPr>
              <p:cNvPr id="44082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Rectangle 5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64" name="Freeform 51"/>
            <p:cNvSpPr>
              <a:spLocks/>
            </p:cNvSpPr>
            <p:nvPr/>
          </p:nvSpPr>
          <p:spPr bwMode="auto">
            <a:xfrm>
              <a:off x="3450" y="2280"/>
              <a:ext cx="672" cy="678"/>
            </a:xfrm>
            <a:custGeom>
              <a:avLst/>
              <a:gdLst>
                <a:gd name="T0" fmla="*/ 180 w 672"/>
                <a:gd name="T1" fmla="*/ 0 h 678"/>
                <a:gd name="T2" fmla="*/ 82 w 672"/>
                <a:gd name="T3" fmla="*/ 373 h 678"/>
                <a:gd name="T4" fmla="*/ 672 w 672"/>
                <a:gd name="T5" fmla="*/ 678 h 678"/>
                <a:gd name="T6" fmla="*/ 0 60000 65536"/>
                <a:gd name="T7" fmla="*/ 0 60000 65536"/>
                <a:gd name="T8" fmla="*/ 0 60000 65536"/>
                <a:gd name="T9" fmla="*/ 0 w 672"/>
                <a:gd name="T10" fmla="*/ 0 h 678"/>
                <a:gd name="T11" fmla="*/ 672 w 67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78">
                  <a:moveTo>
                    <a:pt x="180" y="0"/>
                  </a:moveTo>
                  <a:cubicBezTo>
                    <a:pt x="164" y="61"/>
                    <a:pt x="0" y="260"/>
                    <a:pt x="82" y="373"/>
                  </a:cubicBezTo>
                  <a:cubicBezTo>
                    <a:pt x="164" y="446"/>
                    <a:pt x="549" y="614"/>
                    <a:pt x="672" y="67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65" name="Group 52"/>
            <p:cNvGrpSpPr>
              <a:grpSpLocks/>
            </p:cNvGrpSpPr>
            <p:nvPr/>
          </p:nvGrpSpPr>
          <p:grpSpPr bwMode="auto">
            <a:xfrm>
              <a:off x="4029" y="2483"/>
              <a:ext cx="672" cy="653"/>
              <a:chOff x="3504" y="2531"/>
              <a:chExt cx="672" cy="653"/>
            </a:xfrm>
          </p:grpSpPr>
          <p:grpSp>
            <p:nvGrpSpPr>
              <p:cNvPr id="44066" name="Group 53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44079" name="Freeform 5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Freeform 5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Rectangle 56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4067" name="Group 57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44076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Rectangle 5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Rectangle 6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4068" name="Freeform 61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4069" name="Group 62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44073" name="Rectangle 6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Rectangle 6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Rectangle 6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4070" name="Freeform 66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71" name="Rectangle 67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4072" name="Rectangle 68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44046" name="Text Box 69"/>
          <p:cNvSpPr txBox="1">
            <a:spLocks noChangeArrowheads="1"/>
          </p:cNvSpPr>
          <p:nvPr/>
        </p:nvSpPr>
        <p:spPr bwMode="auto">
          <a:xfrm>
            <a:off x="7010400" y="3659188"/>
            <a:ext cx="7953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c</a:t>
            </a:r>
          </a:p>
        </p:txBody>
      </p:sp>
      <p:sp>
        <p:nvSpPr>
          <p:cNvPr id="44047" name="Text Box 70"/>
          <p:cNvSpPr txBox="1">
            <a:spLocks noChangeArrowheads="1"/>
          </p:cNvSpPr>
          <p:nvPr/>
        </p:nvSpPr>
        <p:spPr bwMode="auto">
          <a:xfrm>
            <a:off x="6302375" y="2057400"/>
            <a:ext cx="1470025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(a+b)c</a:t>
            </a:r>
          </a:p>
        </p:txBody>
      </p:sp>
      <p:sp>
        <p:nvSpPr>
          <p:cNvPr id="44048" name="Text Box 71"/>
          <p:cNvSpPr txBox="1">
            <a:spLocks noChangeArrowheads="1"/>
          </p:cNvSpPr>
          <p:nvPr/>
        </p:nvSpPr>
        <p:spPr bwMode="auto">
          <a:xfrm>
            <a:off x="6858000" y="2833688"/>
            <a:ext cx="938213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bc</a:t>
            </a:r>
          </a:p>
        </p:txBody>
      </p:sp>
      <p:sp>
        <p:nvSpPr>
          <p:cNvPr id="44049" name="Text Box 72"/>
          <p:cNvSpPr txBox="1">
            <a:spLocks noChangeArrowheads="1"/>
          </p:cNvSpPr>
          <p:nvPr/>
        </p:nvSpPr>
        <p:spPr bwMode="auto">
          <a:xfrm>
            <a:off x="7024688" y="4343400"/>
            <a:ext cx="820737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1</a:t>
            </a:r>
          </a:p>
        </p:txBody>
      </p:sp>
      <p:sp>
        <p:nvSpPr>
          <p:cNvPr id="44050" name="Line 73"/>
          <p:cNvSpPr>
            <a:spLocks noChangeShapeType="1"/>
          </p:cNvSpPr>
          <p:nvPr/>
        </p:nvSpPr>
        <p:spPr bwMode="auto">
          <a:xfrm flipH="1">
            <a:off x="6477000" y="4572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51" name="Line 74"/>
          <p:cNvSpPr>
            <a:spLocks noChangeShapeType="1"/>
          </p:cNvSpPr>
          <p:nvPr/>
        </p:nvSpPr>
        <p:spPr bwMode="auto">
          <a:xfrm flipH="1">
            <a:off x="6172200" y="38862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2" name="Line 75"/>
          <p:cNvSpPr>
            <a:spLocks noChangeShapeType="1"/>
          </p:cNvSpPr>
          <p:nvPr/>
        </p:nvSpPr>
        <p:spPr bwMode="auto">
          <a:xfrm flipH="1">
            <a:off x="5181600" y="2971800"/>
            <a:ext cx="1676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3" name="Freeform 76"/>
          <p:cNvSpPr>
            <a:spLocks/>
          </p:cNvSpPr>
          <p:nvPr/>
        </p:nvSpPr>
        <p:spPr bwMode="auto">
          <a:xfrm>
            <a:off x="5981700" y="2266950"/>
            <a:ext cx="304800" cy="276225"/>
          </a:xfrm>
          <a:custGeom>
            <a:avLst/>
            <a:gdLst>
              <a:gd name="T0" fmla="*/ 304800 w 192"/>
              <a:gd name="T1" fmla="*/ 0 h 174"/>
              <a:gd name="T2" fmla="*/ 0 w 192"/>
              <a:gd name="T3" fmla="*/ 276225 h 174"/>
              <a:gd name="T4" fmla="*/ 0 60000 65536"/>
              <a:gd name="T5" fmla="*/ 0 60000 65536"/>
              <a:gd name="T6" fmla="*/ 0 w 192"/>
              <a:gd name="T7" fmla="*/ 0 h 174"/>
              <a:gd name="T8" fmla="*/ 192 w 19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174">
                <a:moveTo>
                  <a:pt x="192" y="0"/>
                </a:moveTo>
                <a:lnTo>
                  <a:pt x="0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2AEA389-7140-3E47-B870-315F17C6F3FE}" type="slidenum">
              <a:rPr lang="en-US" sz="1400" b="0"/>
              <a:pPr/>
              <a:t>19</a:t>
            </a:fld>
            <a:endParaRPr lang="en-US" sz="1400" b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A network example</a:t>
            </a:r>
          </a:p>
        </p:txBody>
      </p:sp>
      <p:grpSp>
        <p:nvGrpSpPr>
          <p:cNvPr id="46084" name="Group 3"/>
          <p:cNvGrpSpPr>
            <a:grpSpLocks noChangeAspect="1"/>
          </p:cNvGrpSpPr>
          <p:nvPr/>
        </p:nvGrpSpPr>
        <p:grpSpPr bwMode="auto">
          <a:xfrm>
            <a:off x="5251450" y="3656013"/>
            <a:ext cx="1516063" cy="758825"/>
            <a:chOff x="1872" y="3024"/>
            <a:chExt cx="332" cy="166"/>
          </a:xfrm>
        </p:grpSpPr>
        <p:sp>
          <p:nvSpPr>
            <p:cNvPr id="46246" name="Freeform 4"/>
            <p:cNvSpPr>
              <a:spLocks noChangeAspect="1"/>
            </p:cNvSpPr>
            <p:nvPr/>
          </p:nvSpPr>
          <p:spPr bwMode="auto">
            <a:xfrm>
              <a:off x="1920" y="3024"/>
              <a:ext cx="216" cy="166"/>
            </a:xfrm>
            <a:custGeom>
              <a:avLst/>
              <a:gdLst>
                <a:gd name="T0" fmla="*/ 216 w 578"/>
                <a:gd name="T1" fmla="*/ 83 h 444"/>
                <a:gd name="T2" fmla="*/ 65 w 578"/>
                <a:gd name="T3" fmla="*/ 166 h 444"/>
                <a:gd name="T4" fmla="*/ 65 w 578"/>
                <a:gd name="T5" fmla="*/ 166 h 444"/>
                <a:gd name="T6" fmla="*/ 0 w 578"/>
                <a:gd name="T7" fmla="*/ 166 h 444"/>
                <a:gd name="T8" fmla="*/ 0 w 578"/>
                <a:gd name="T9" fmla="*/ 0 h 444"/>
                <a:gd name="T10" fmla="*/ 0 w 578"/>
                <a:gd name="T11" fmla="*/ 0 h 444"/>
                <a:gd name="T12" fmla="*/ 65 w 578"/>
                <a:gd name="T13" fmla="*/ 0 h 444"/>
                <a:gd name="T14" fmla="*/ 216 w 578"/>
                <a:gd name="T15" fmla="*/ 83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5"/>
            <p:cNvSpPr>
              <a:spLocks noChangeAspect="1"/>
            </p:cNvSpPr>
            <p:nvPr/>
          </p:nvSpPr>
          <p:spPr bwMode="auto">
            <a:xfrm>
              <a:off x="1920" y="3024"/>
              <a:ext cx="216" cy="166"/>
            </a:xfrm>
            <a:custGeom>
              <a:avLst/>
              <a:gdLst>
                <a:gd name="T0" fmla="*/ 216 w 578"/>
                <a:gd name="T1" fmla="*/ 83 h 444"/>
                <a:gd name="T2" fmla="*/ 65 w 578"/>
                <a:gd name="T3" fmla="*/ 166 h 444"/>
                <a:gd name="T4" fmla="*/ 65 w 578"/>
                <a:gd name="T5" fmla="*/ 166 h 444"/>
                <a:gd name="T6" fmla="*/ 0 w 578"/>
                <a:gd name="T7" fmla="*/ 166 h 444"/>
                <a:gd name="T8" fmla="*/ 0 w 578"/>
                <a:gd name="T9" fmla="*/ 0 h 444"/>
                <a:gd name="T10" fmla="*/ 0 w 578"/>
                <a:gd name="T11" fmla="*/ 0 h 444"/>
                <a:gd name="T12" fmla="*/ 65 w 578"/>
                <a:gd name="T13" fmla="*/ 0 h 444"/>
                <a:gd name="T14" fmla="*/ 216 w 578"/>
                <a:gd name="T15" fmla="*/ 83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6"/>
            <p:cNvSpPr>
              <a:spLocks noChangeAspect="1" noEditPoints="1"/>
            </p:cNvSpPr>
            <p:nvPr/>
          </p:nvSpPr>
          <p:spPr bwMode="auto">
            <a:xfrm>
              <a:off x="1872" y="3069"/>
              <a:ext cx="332" cy="84"/>
            </a:xfrm>
            <a:custGeom>
              <a:avLst/>
              <a:gdLst>
                <a:gd name="T0" fmla="*/ 0 w 332"/>
                <a:gd name="T1" fmla="*/ 0 h 84"/>
                <a:gd name="T2" fmla="*/ 165 w 332"/>
                <a:gd name="T3" fmla="*/ 0 h 84"/>
                <a:gd name="T4" fmla="*/ 0 w 332"/>
                <a:gd name="T5" fmla="*/ 84 h 84"/>
                <a:gd name="T6" fmla="*/ 165 w 332"/>
                <a:gd name="T7" fmla="*/ 84 h 84"/>
                <a:gd name="T8" fmla="*/ 332 w 332"/>
                <a:gd name="T9" fmla="*/ 42 h 84"/>
                <a:gd name="T10" fmla="*/ 165 w 332"/>
                <a:gd name="T11" fmla="*/ 42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5" name="Group 7"/>
          <p:cNvGrpSpPr>
            <a:grpSpLocks noChangeAspect="1"/>
          </p:cNvGrpSpPr>
          <p:nvPr/>
        </p:nvGrpSpPr>
        <p:grpSpPr bwMode="auto">
          <a:xfrm>
            <a:off x="3108325" y="2584450"/>
            <a:ext cx="1517650" cy="758825"/>
            <a:chOff x="1170" y="3512"/>
            <a:chExt cx="398" cy="199"/>
          </a:xfrm>
        </p:grpSpPr>
        <p:sp>
          <p:nvSpPr>
            <p:cNvPr id="46241" name="Freeform 8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9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10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11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12"/>
            <p:cNvSpPr>
              <a:spLocks noChangeAspect="1" noEditPoints="1"/>
            </p:cNvSpPr>
            <p:nvPr/>
          </p:nvSpPr>
          <p:spPr bwMode="auto">
            <a:xfrm>
              <a:off x="1170" y="3561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Freeform 13"/>
          <p:cNvSpPr>
            <a:spLocks noChangeAspect="1"/>
          </p:cNvSpPr>
          <p:nvPr/>
        </p:nvSpPr>
        <p:spPr bwMode="auto">
          <a:xfrm>
            <a:off x="1981200" y="3148013"/>
            <a:ext cx="1112838" cy="2166937"/>
          </a:xfrm>
          <a:custGeom>
            <a:avLst/>
            <a:gdLst>
              <a:gd name="T0" fmla="*/ 1079116 w 132"/>
              <a:gd name="T1" fmla="*/ 2166937 h 568"/>
              <a:gd name="T2" fmla="*/ 1112838 w 132"/>
              <a:gd name="T3" fmla="*/ 0 h 568"/>
              <a:gd name="T4" fmla="*/ 0 w 132"/>
              <a:gd name="T5" fmla="*/ 0 h 568"/>
              <a:gd name="T6" fmla="*/ 0 60000 65536"/>
              <a:gd name="T7" fmla="*/ 0 60000 65536"/>
              <a:gd name="T8" fmla="*/ 0 60000 65536"/>
              <a:gd name="T9" fmla="*/ 0 w 132"/>
              <a:gd name="T10" fmla="*/ 0 h 568"/>
              <a:gd name="T11" fmla="*/ 132 w 132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568">
                <a:moveTo>
                  <a:pt x="128" y="568"/>
                </a:moveTo>
                <a:lnTo>
                  <a:pt x="132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6087" name="Group 14"/>
          <p:cNvGrpSpPr>
            <a:grpSpLocks noChangeAspect="1"/>
          </p:cNvGrpSpPr>
          <p:nvPr/>
        </p:nvGrpSpPr>
        <p:grpSpPr bwMode="auto">
          <a:xfrm>
            <a:off x="3048000" y="5119688"/>
            <a:ext cx="1577975" cy="758825"/>
            <a:chOff x="1170" y="3512"/>
            <a:chExt cx="398" cy="199"/>
          </a:xfrm>
        </p:grpSpPr>
        <p:sp>
          <p:nvSpPr>
            <p:cNvPr id="46236" name="Freeform 15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16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17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18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19"/>
            <p:cNvSpPr>
              <a:spLocks noChangeAspect="1" noEditPoints="1"/>
            </p:cNvSpPr>
            <p:nvPr/>
          </p:nvSpPr>
          <p:spPr bwMode="auto">
            <a:xfrm>
              <a:off x="1170" y="3561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8" name="Freeform 20"/>
          <p:cNvSpPr>
            <a:spLocks noChangeAspect="1"/>
          </p:cNvSpPr>
          <p:nvPr/>
        </p:nvSpPr>
        <p:spPr bwMode="auto">
          <a:xfrm>
            <a:off x="4389438" y="4232275"/>
            <a:ext cx="1189037" cy="1279525"/>
          </a:xfrm>
          <a:custGeom>
            <a:avLst/>
            <a:gdLst>
              <a:gd name="T0" fmla="*/ 1189037 w 312"/>
              <a:gd name="T1" fmla="*/ 0 h 336"/>
              <a:gd name="T2" fmla="*/ 731715 w 312"/>
              <a:gd name="T3" fmla="*/ 15232 h 336"/>
              <a:gd name="T4" fmla="*/ 746959 w 312"/>
              <a:gd name="T5" fmla="*/ 1279525 h 336"/>
              <a:gd name="T6" fmla="*/ 0 w 312"/>
              <a:gd name="T7" fmla="*/ 1279525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336"/>
              <a:gd name="T14" fmla="*/ 312 w 31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336">
                <a:moveTo>
                  <a:pt x="312" y="0"/>
                </a:moveTo>
                <a:lnTo>
                  <a:pt x="192" y="4"/>
                </a:lnTo>
                <a:lnTo>
                  <a:pt x="196" y="336"/>
                </a:lnTo>
                <a:lnTo>
                  <a:pt x="0" y="336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9" name="Freeform 21"/>
          <p:cNvSpPr>
            <a:spLocks noChangeAspect="1"/>
          </p:cNvSpPr>
          <p:nvPr/>
        </p:nvSpPr>
        <p:spPr bwMode="auto">
          <a:xfrm flipV="1">
            <a:off x="4389438" y="2951163"/>
            <a:ext cx="1189037" cy="914400"/>
          </a:xfrm>
          <a:custGeom>
            <a:avLst/>
            <a:gdLst>
              <a:gd name="T0" fmla="*/ 1189037 w 312"/>
              <a:gd name="T1" fmla="*/ 0 h 336"/>
              <a:gd name="T2" fmla="*/ 731715 w 312"/>
              <a:gd name="T3" fmla="*/ 10886 h 336"/>
              <a:gd name="T4" fmla="*/ 746959 w 312"/>
              <a:gd name="T5" fmla="*/ 914400 h 336"/>
              <a:gd name="T6" fmla="*/ 0 w 312"/>
              <a:gd name="T7" fmla="*/ 9144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336"/>
              <a:gd name="T14" fmla="*/ 312 w 31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336">
                <a:moveTo>
                  <a:pt x="312" y="0"/>
                </a:moveTo>
                <a:lnTo>
                  <a:pt x="192" y="4"/>
                </a:lnTo>
                <a:lnTo>
                  <a:pt x="196" y="336"/>
                </a:lnTo>
                <a:lnTo>
                  <a:pt x="0" y="336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6090" name="Group 22"/>
          <p:cNvGrpSpPr>
            <a:grpSpLocks noChangeAspect="1"/>
          </p:cNvGrpSpPr>
          <p:nvPr/>
        </p:nvGrpSpPr>
        <p:grpSpPr bwMode="auto">
          <a:xfrm>
            <a:off x="2120900" y="1803400"/>
            <a:ext cx="850900" cy="1103313"/>
            <a:chOff x="1056" y="2592"/>
            <a:chExt cx="672" cy="871"/>
          </a:xfrm>
        </p:grpSpPr>
        <p:grpSp>
          <p:nvGrpSpPr>
            <p:cNvPr id="46218" name="Group 23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220" name="Group 24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39"/>
                <a:chOff x="2895" y="1454"/>
                <a:chExt cx="293" cy="339"/>
              </a:xfrm>
            </p:grpSpPr>
            <p:sp>
              <p:nvSpPr>
                <p:cNvPr id="46233" name="Freeform 2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4" name="Freeform 26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5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1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221" name="Group 28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23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1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2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22" name="Freeform 32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223" name="Group 33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227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8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9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24" name="Freeform 37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22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226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219" name="Freeform 40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1" name="Group 41"/>
          <p:cNvGrpSpPr>
            <a:grpSpLocks noChangeAspect="1"/>
          </p:cNvGrpSpPr>
          <p:nvPr/>
        </p:nvGrpSpPr>
        <p:grpSpPr bwMode="auto">
          <a:xfrm>
            <a:off x="2044700" y="4927600"/>
            <a:ext cx="850900" cy="1103313"/>
            <a:chOff x="1056" y="2592"/>
            <a:chExt cx="672" cy="871"/>
          </a:xfrm>
        </p:grpSpPr>
        <p:grpSp>
          <p:nvGrpSpPr>
            <p:cNvPr id="46200" name="Group 42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202" name="Group 43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215" name="Freeform 4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6" name="Freeform 4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989" y="1454"/>
                  <a:ext cx="142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203" name="Group 47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21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4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04" name="Freeform 51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205" name="Group 52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209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0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1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06" name="Freeform 56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207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208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201" name="Freeform 59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2" name="Group 60"/>
          <p:cNvGrpSpPr>
            <a:grpSpLocks noChangeAspect="1"/>
          </p:cNvGrpSpPr>
          <p:nvPr/>
        </p:nvGrpSpPr>
        <p:grpSpPr bwMode="auto">
          <a:xfrm>
            <a:off x="1143000" y="2641600"/>
            <a:ext cx="850900" cy="1103313"/>
            <a:chOff x="1056" y="2592"/>
            <a:chExt cx="672" cy="871"/>
          </a:xfrm>
        </p:grpSpPr>
        <p:grpSp>
          <p:nvGrpSpPr>
            <p:cNvPr id="46182" name="Group 61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184" name="Group 62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197" name="Freeform 6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Freeform 6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9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25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85" name="Group 66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9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86" name="Freeform 70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87" name="Group 71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9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88" name="Freeform 75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89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90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83" name="Freeform 78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3" name="Group 79"/>
          <p:cNvGrpSpPr>
            <a:grpSpLocks noChangeAspect="1"/>
          </p:cNvGrpSpPr>
          <p:nvPr/>
        </p:nvGrpSpPr>
        <p:grpSpPr bwMode="auto">
          <a:xfrm>
            <a:off x="5116513" y="1752600"/>
            <a:ext cx="1055687" cy="1687513"/>
            <a:chOff x="4495" y="2227"/>
            <a:chExt cx="833" cy="1332"/>
          </a:xfrm>
        </p:grpSpPr>
        <p:grpSp>
          <p:nvGrpSpPr>
            <p:cNvPr id="46156" name="Group 80"/>
            <p:cNvGrpSpPr>
              <a:grpSpLocks noChangeAspect="1"/>
            </p:cNvGrpSpPr>
            <p:nvPr/>
          </p:nvGrpSpPr>
          <p:grpSpPr bwMode="auto">
            <a:xfrm>
              <a:off x="4603" y="2385"/>
              <a:ext cx="293" cy="339"/>
              <a:chOff x="2895" y="1454"/>
              <a:chExt cx="293" cy="339"/>
            </a:xfrm>
          </p:grpSpPr>
          <p:sp>
            <p:nvSpPr>
              <p:cNvPr id="46179" name="Freeform 8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0" name="Freeform 8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57" name="Freeform 84"/>
            <p:cNvSpPr>
              <a:spLocks noChangeAspect="1"/>
            </p:cNvSpPr>
            <p:nvPr/>
          </p:nvSpPr>
          <p:spPr bwMode="auto">
            <a:xfrm>
              <a:off x="4848" y="2688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58" name="Freeform 85"/>
            <p:cNvSpPr>
              <a:spLocks noChangeAspect="1"/>
            </p:cNvSpPr>
            <p:nvPr/>
          </p:nvSpPr>
          <p:spPr bwMode="auto">
            <a:xfrm>
              <a:off x="4495" y="2688"/>
              <a:ext cx="227" cy="672"/>
            </a:xfrm>
            <a:custGeom>
              <a:avLst/>
              <a:gdLst>
                <a:gd name="T0" fmla="*/ 161 w 227"/>
                <a:gd name="T1" fmla="*/ 0 h 654"/>
                <a:gd name="T2" fmla="*/ 11 w 227"/>
                <a:gd name="T3" fmla="*/ 327 h 654"/>
                <a:gd name="T4" fmla="*/ 227 w 227"/>
                <a:gd name="T5" fmla="*/ 672 h 654"/>
                <a:gd name="T6" fmla="*/ 0 60000 65536"/>
                <a:gd name="T7" fmla="*/ 0 60000 65536"/>
                <a:gd name="T8" fmla="*/ 0 60000 65536"/>
                <a:gd name="T9" fmla="*/ 0 w 227"/>
                <a:gd name="T10" fmla="*/ 0 h 654"/>
                <a:gd name="T11" fmla="*/ 227 w 227"/>
                <a:gd name="T12" fmla="*/ 654 h 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654">
                  <a:moveTo>
                    <a:pt x="161" y="0"/>
                  </a:moveTo>
                  <a:cubicBezTo>
                    <a:pt x="136" y="53"/>
                    <a:pt x="0" y="209"/>
                    <a:pt x="11" y="318"/>
                  </a:cubicBezTo>
                  <a:cubicBezTo>
                    <a:pt x="22" y="427"/>
                    <a:pt x="182" y="584"/>
                    <a:pt x="227" y="65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59" name="Rectangle 86"/>
            <p:cNvSpPr>
              <a:spLocks noChangeAspect="1" noChangeArrowheads="1"/>
            </p:cNvSpPr>
            <p:nvPr/>
          </p:nvSpPr>
          <p:spPr bwMode="auto">
            <a:xfrm>
              <a:off x="4505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60" name="Rectangle 87"/>
            <p:cNvSpPr>
              <a:spLocks noChangeAspect="1" noChangeArrowheads="1"/>
            </p:cNvSpPr>
            <p:nvPr/>
          </p:nvSpPr>
          <p:spPr bwMode="auto">
            <a:xfrm>
              <a:off x="4888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61" name="Freeform 88"/>
            <p:cNvSpPr>
              <a:spLocks noChangeAspect="1"/>
            </p:cNvSpPr>
            <p:nvPr/>
          </p:nvSpPr>
          <p:spPr bwMode="auto">
            <a:xfrm flipH="1">
              <a:off x="4784" y="2227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62" name="Group 89"/>
            <p:cNvGrpSpPr>
              <a:grpSpLocks noChangeAspect="1"/>
            </p:cNvGrpSpPr>
            <p:nvPr/>
          </p:nvGrpSpPr>
          <p:grpSpPr bwMode="auto">
            <a:xfrm>
              <a:off x="4656" y="2846"/>
              <a:ext cx="672" cy="713"/>
              <a:chOff x="2741" y="2606"/>
              <a:chExt cx="672" cy="713"/>
            </a:xfrm>
          </p:grpSpPr>
          <p:grpSp>
            <p:nvGrpSpPr>
              <p:cNvPr id="46163" name="Group 90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176" name="Freeform 91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7" name="Freeform 92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1454"/>
                  <a:ext cx="125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64" name="Group 94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73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4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5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65" name="Freeform 98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66" name="Group 99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70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1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67" name="Freeform 103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6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6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46094" name="Group 106"/>
          <p:cNvGrpSpPr>
            <a:grpSpLocks noChangeAspect="1"/>
          </p:cNvGrpSpPr>
          <p:nvPr/>
        </p:nvGrpSpPr>
        <p:grpSpPr bwMode="auto">
          <a:xfrm>
            <a:off x="5345113" y="4572000"/>
            <a:ext cx="1055687" cy="1687513"/>
            <a:chOff x="4495" y="2227"/>
            <a:chExt cx="833" cy="1332"/>
          </a:xfrm>
        </p:grpSpPr>
        <p:grpSp>
          <p:nvGrpSpPr>
            <p:cNvPr id="46130" name="Group 107"/>
            <p:cNvGrpSpPr>
              <a:grpSpLocks noChangeAspect="1"/>
            </p:cNvGrpSpPr>
            <p:nvPr/>
          </p:nvGrpSpPr>
          <p:grpSpPr bwMode="auto">
            <a:xfrm>
              <a:off x="4603" y="2385"/>
              <a:ext cx="293" cy="339"/>
              <a:chOff x="2895" y="1454"/>
              <a:chExt cx="293" cy="339"/>
            </a:xfrm>
          </p:grpSpPr>
          <p:sp>
            <p:nvSpPr>
              <p:cNvPr id="46153" name="Freeform 10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4" name="Freeform 10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31" name="Freeform 111"/>
            <p:cNvSpPr>
              <a:spLocks noChangeAspect="1"/>
            </p:cNvSpPr>
            <p:nvPr/>
          </p:nvSpPr>
          <p:spPr bwMode="auto">
            <a:xfrm>
              <a:off x="4848" y="2688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32" name="Freeform 112"/>
            <p:cNvSpPr>
              <a:spLocks noChangeAspect="1"/>
            </p:cNvSpPr>
            <p:nvPr/>
          </p:nvSpPr>
          <p:spPr bwMode="auto">
            <a:xfrm>
              <a:off x="4495" y="2688"/>
              <a:ext cx="227" cy="672"/>
            </a:xfrm>
            <a:custGeom>
              <a:avLst/>
              <a:gdLst>
                <a:gd name="T0" fmla="*/ 161 w 227"/>
                <a:gd name="T1" fmla="*/ 0 h 654"/>
                <a:gd name="T2" fmla="*/ 11 w 227"/>
                <a:gd name="T3" fmla="*/ 327 h 654"/>
                <a:gd name="T4" fmla="*/ 227 w 227"/>
                <a:gd name="T5" fmla="*/ 672 h 654"/>
                <a:gd name="T6" fmla="*/ 0 60000 65536"/>
                <a:gd name="T7" fmla="*/ 0 60000 65536"/>
                <a:gd name="T8" fmla="*/ 0 60000 65536"/>
                <a:gd name="T9" fmla="*/ 0 w 227"/>
                <a:gd name="T10" fmla="*/ 0 h 654"/>
                <a:gd name="T11" fmla="*/ 227 w 227"/>
                <a:gd name="T12" fmla="*/ 654 h 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654">
                  <a:moveTo>
                    <a:pt x="161" y="0"/>
                  </a:moveTo>
                  <a:cubicBezTo>
                    <a:pt x="136" y="53"/>
                    <a:pt x="0" y="209"/>
                    <a:pt x="11" y="318"/>
                  </a:cubicBezTo>
                  <a:cubicBezTo>
                    <a:pt x="22" y="427"/>
                    <a:pt x="182" y="584"/>
                    <a:pt x="227" y="65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33" name="Rectangle 113"/>
            <p:cNvSpPr>
              <a:spLocks noChangeAspect="1" noChangeArrowheads="1"/>
            </p:cNvSpPr>
            <p:nvPr/>
          </p:nvSpPr>
          <p:spPr bwMode="auto">
            <a:xfrm>
              <a:off x="4505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34" name="Rectangle 114"/>
            <p:cNvSpPr>
              <a:spLocks noChangeAspect="1" noChangeArrowheads="1"/>
            </p:cNvSpPr>
            <p:nvPr/>
          </p:nvSpPr>
          <p:spPr bwMode="auto">
            <a:xfrm>
              <a:off x="4888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35" name="Freeform 115"/>
            <p:cNvSpPr>
              <a:spLocks noChangeAspect="1"/>
            </p:cNvSpPr>
            <p:nvPr/>
          </p:nvSpPr>
          <p:spPr bwMode="auto">
            <a:xfrm flipH="1">
              <a:off x="4784" y="2227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36" name="Group 116"/>
            <p:cNvGrpSpPr>
              <a:grpSpLocks noChangeAspect="1"/>
            </p:cNvGrpSpPr>
            <p:nvPr/>
          </p:nvGrpSpPr>
          <p:grpSpPr bwMode="auto">
            <a:xfrm>
              <a:off x="4656" y="2846"/>
              <a:ext cx="672" cy="713"/>
              <a:chOff x="2741" y="2606"/>
              <a:chExt cx="672" cy="713"/>
            </a:xfrm>
          </p:grpSpPr>
          <p:grpSp>
            <p:nvGrpSpPr>
              <p:cNvPr id="46137" name="Group 117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39"/>
                <a:chOff x="2895" y="1454"/>
                <a:chExt cx="293" cy="339"/>
              </a:xfrm>
            </p:grpSpPr>
            <p:sp>
              <p:nvSpPr>
                <p:cNvPr id="46150" name="Freeform 118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1" name="Freeform 119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2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9" y="1454"/>
                  <a:ext cx="12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38" name="Group 121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47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8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9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39" name="Freeform 125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40" name="Group 126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44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5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6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41" name="Freeform 130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42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43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46095" name="Group 133"/>
          <p:cNvGrpSpPr>
            <a:grpSpLocks noChangeAspect="1"/>
          </p:cNvGrpSpPr>
          <p:nvPr/>
        </p:nvGrpSpPr>
        <p:grpSpPr bwMode="auto">
          <a:xfrm>
            <a:off x="6781800" y="2678113"/>
            <a:ext cx="1233488" cy="2244725"/>
            <a:chOff x="4504" y="1392"/>
            <a:chExt cx="973" cy="1770"/>
          </a:xfrm>
        </p:grpSpPr>
        <p:sp>
          <p:nvSpPr>
            <p:cNvPr id="46096" name="Rectangle 134"/>
            <p:cNvSpPr>
              <a:spLocks noChangeAspect="1" noChangeArrowheads="1"/>
            </p:cNvSpPr>
            <p:nvPr/>
          </p:nvSpPr>
          <p:spPr bwMode="auto">
            <a:xfrm>
              <a:off x="4846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097" name="Rectangle 135"/>
            <p:cNvSpPr>
              <a:spLocks noChangeAspect="1" noChangeArrowheads="1"/>
            </p:cNvSpPr>
            <p:nvPr/>
          </p:nvSpPr>
          <p:spPr bwMode="auto">
            <a:xfrm>
              <a:off x="5263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098" name="Line 136"/>
            <p:cNvSpPr>
              <a:spLocks noChangeAspect="1" noChangeShapeType="1"/>
            </p:cNvSpPr>
            <p:nvPr/>
          </p:nvSpPr>
          <p:spPr bwMode="auto">
            <a:xfrm flipH="1">
              <a:off x="4752" y="1840"/>
              <a:ext cx="245" cy="224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9" name="Freeform 137"/>
            <p:cNvSpPr>
              <a:spLocks noChangeAspect="1"/>
            </p:cNvSpPr>
            <p:nvPr/>
          </p:nvSpPr>
          <p:spPr bwMode="auto">
            <a:xfrm>
              <a:off x="5154" y="1840"/>
              <a:ext cx="35" cy="650"/>
            </a:xfrm>
            <a:custGeom>
              <a:avLst/>
              <a:gdLst>
                <a:gd name="T0" fmla="*/ 35 w 35"/>
                <a:gd name="T1" fmla="*/ 0 h 650"/>
                <a:gd name="T2" fmla="*/ 0 w 35"/>
                <a:gd name="T3" fmla="*/ 650 h 650"/>
                <a:gd name="T4" fmla="*/ 0 60000 65536"/>
                <a:gd name="T5" fmla="*/ 0 60000 65536"/>
                <a:gd name="T6" fmla="*/ 0 w 35"/>
                <a:gd name="T7" fmla="*/ 0 h 650"/>
                <a:gd name="T8" fmla="*/ 35 w 35"/>
                <a:gd name="T9" fmla="*/ 650 h 6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650">
                  <a:moveTo>
                    <a:pt x="35" y="0"/>
                  </a:moveTo>
                  <a:cubicBezTo>
                    <a:pt x="29" y="108"/>
                    <a:pt x="7" y="515"/>
                    <a:pt x="0" y="650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0" name="Group 138"/>
            <p:cNvGrpSpPr>
              <a:grpSpLocks noChangeAspect="1"/>
            </p:cNvGrpSpPr>
            <p:nvPr/>
          </p:nvGrpSpPr>
          <p:grpSpPr bwMode="auto">
            <a:xfrm>
              <a:off x="4964" y="1548"/>
              <a:ext cx="293" cy="340"/>
              <a:chOff x="2895" y="1453"/>
              <a:chExt cx="293" cy="340"/>
            </a:xfrm>
          </p:grpSpPr>
          <p:sp>
            <p:nvSpPr>
              <p:cNvPr id="46127" name="Freeform 13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Freeform 14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2981" y="1453"/>
                <a:ext cx="14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01" name="Rectangle 142"/>
            <p:cNvSpPr>
              <a:spLocks noChangeAspect="1" noChangeArrowheads="1"/>
            </p:cNvSpPr>
            <p:nvPr/>
          </p:nvSpPr>
          <p:spPr bwMode="auto">
            <a:xfrm>
              <a:off x="4504" y="2224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02" name="Rectangle 143"/>
            <p:cNvSpPr>
              <a:spLocks noChangeAspect="1" noChangeArrowheads="1"/>
            </p:cNvSpPr>
            <p:nvPr/>
          </p:nvSpPr>
          <p:spPr bwMode="auto">
            <a:xfrm>
              <a:off x="4970" y="2208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03" name="Line 144"/>
            <p:cNvSpPr>
              <a:spLocks noChangeAspect="1" noChangeShapeType="1"/>
            </p:cNvSpPr>
            <p:nvPr/>
          </p:nvSpPr>
          <p:spPr bwMode="auto">
            <a:xfrm>
              <a:off x="4848" y="2304"/>
              <a:ext cx="197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4" name="Freeform 145"/>
            <p:cNvSpPr>
              <a:spLocks noChangeAspect="1"/>
            </p:cNvSpPr>
            <p:nvPr/>
          </p:nvSpPr>
          <p:spPr bwMode="auto">
            <a:xfrm flipH="1">
              <a:off x="5141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5" name="Group 146"/>
            <p:cNvGrpSpPr>
              <a:grpSpLocks noChangeAspect="1"/>
            </p:cNvGrpSpPr>
            <p:nvPr/>
          </p:nvGrpSpPr>
          <p:grpSpPr bwMode="auto">
            <a:xfrm>
              <a:off x="4608" y="1998"/>
              <a:ext cx="293" cy="339"/>
              <a:chOff x="2895" y="1454"/>
              <a:chExt cx="293" cy="339"/>
            </a:xfrm>
          </p:grpSpPr>
          <p:sp>
            <p:nvSpPr>
              <p:cNvPr id="46124" name="Freeform 14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14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6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06" name="Freeform 150"/>
            <p:cNvSpPr>
              <a:spLocks noChangeAspect="1"/>
            </p:cNvSpPr>
            <p:nvPr/>
          </p:nvSpPr>
          <p:spPr bwMode="auto">
            <a:xfrm>
              <a:off x="4539" y="2316"/>
              <a:ext cx="359" cy="642"/>
            </a:xfrm>
            <a:custGeom>
              <a:avLst/>
              <a:gdLst>
                <a:gd name="T0" fmla="*/ 123 w 359"/>
                <a:gd name="T1" fmla="*/ 0 h 642"/>
                <a:gd name="T2" fmla="*/ 39 w 359"/>
                <a:gd name="T3" fmla="*/ 438 h 642"/>
                <a:gd name="T4" fmla="*/ 359 w 359"/>
                <a:gd name="T5" fmla="*/ 642 h 642"/>
                <a:gd name="T6" fmla="*/ 0 60000 65536"/>
                <a:gd name="T7" fmla="*/ 0 60000 65536"/>
                <a:gd name="T8" fmla="*/ 0 60000 65536"/>
                <a:gd name="T9" fmla="*/ 0 w 359"/>
                <a:gd name="T10" fmla="*/ 0 h 642"/>
                <a:gd name="T11" fmla="*/ 359 w 359"/>
                <a:gd name="T12" fmla="*/ 642 h 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642">
                  <a:moveTo>
                    <a:pt x="123" y="0"/>
                  </a:moveTo>
                  <a:cubicBezTo>
                    <a:pt x="109" y="73"/>
                    <a:pt x="0" y="331"/>
                    <a:pt x="39" y="438"/>
                  </a:cubicBezTo>
                  <a:cubicBezTo>
                    <a:pt x="121" y="511"/>
                    <a:pt x="292" y="600"/>
                    <a:pt x="359" y="64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7" name="Group 151"/>
            <p:cNvGrpSpPr>
              <a:grpSpLocks noChangeAspect="1"/>
            </p:cNvGrpSpPr>
            <p:nvPr/>
          </p:nvGrpSpPr>
          <p:grpSpPr bwMode="auto">
            <a:xfrm>
              <a:off x="4805" y="2448"/>
              <a:ext cx="672" cy="714"/>
              <a:chOff x="3504" y="2496"/>
              <a:chExt cx="672" cy="714"/>
            </a:xfrm>
          </p:grpSpPr>
          <p:grpSp>
            <p:nvGrpSpPr>
              <p:cNvPr id="46108" name="Group 152"/>
              <p:cNvGrpSpPr>
                <a:grpSpLocks noChangeAspect="1"/>
              </p:cNvGrpSpPr>
              <p:nvPr/>
            </p:nvGrpSpPr>
            <p:grpSpPr bwMode="auto">
              <a:xfrm>
                <a:off x="3691" y="2496"/>
                <a:ext cx="293" cy="340"/>
                <a:chOff x="2895" y="1453"/>
                <a:chExt cx="293" cy="340"/>
              </a:xfrm>
            </p:grpSpPr>
            <p:sp>
              <p:nvSpPr>
                <p:cNvPr id="46121" name="Freeform 15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2" name="Freeform 15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3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8" y="1453"/>
                  <a:ext cx="12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09" name="Group 156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46118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9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0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10" name="Freeform 160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11" name="Group 161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46115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6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7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12" name="Freeform 165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13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3593" y="2704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14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3977" y="2704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E00D97A-2338-E846-B7D1-FCE8A7CDAE81}" type="slidenum">
              <a:rPr lang="en-US" sz="1400" b="0"/>
              <a:pPr/>
              <a:t>2</a:t>
            </a:fld>
            <a:endParaRPr lang="en-US" sz="14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Module 1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Objectives:</a:t>
            </a:r>
          </a:p>
          <a:p>
            <a:pPr lvl="1"/>
            <a:r>
              <a:rPr lang="en-US">
                <a:latin typeface="Arial Narrow" charset="0"/>
              </a:rPr>
              <a:t>Definitions of BDDs, OBDDs and ROBDDs</a:t>
            </a:r>
          </a:p>
          <a:p>
            <a:pPr lvl="1"/>
            <a:r>
              <a:rPr lang="en-US">
                <a:latin typeface="Arial Narrow" charset="0"/>
              </a:rPr>
              <a:t>Logic operations on BDDs</a:t>
            </a:r>
          </a:p>
          <a:p>
            <a:pPr lvl="1"/>
            <a:r>
              <a:rPr lang="en-US">
                <a:latin typeface="Arial Narrow" charset="0"/>
              </a:rPr>
              <a:t>The ITE operator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2F70B5-0AD6-5949-A740-5799395589C6}" type="slidenum">
              <a:rPr lang="en-US" sz="1400" b="0"/>
              <a:pPr/>
              <a:t>20</a:t>
            </a:fld>
            <a:endParaRPr lang="en-US" sz="1400" b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ROBDD- sharing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charset="0"/>
              <a:buNone/>
            </a:pPr>
            <a:r>
              <a:rPr lang="en-US">
                <a:latin typeface="Arial Narrow" charset="0"/>
              </a:rPr>
              <a:t>We already share subtrees within a ROBDD</a:t>
            </a:r>
          </a:p>
          <a:p>
            <a:pPr marL="533400" indent="-533400">
              <a:buFont typeface="Monotype Sorts" charset="0"/>
              <a:buNone/>
            </a:pPr>
            <a:r>
              <a:rPr lang="en-US">
                <a:latin typeface="Arial Narrow" charset="0"/>
              </a:rPr>
              <a:t>…but we can share also among multiple ROBDDS</a:t>
            </a:r>
          </a:p>
          <a:p>
            <a:pPr marL="533400" indent="-533400"/>
            <a:endParaRPr lang="en-US">
              <a:latin typeface="Arial Narrow" charset="0"/>
            </a:endParaRPr>
          </a:p>
          <a:p>
            <a:pPr marL="908050" lvl="1" indent="-436563"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pPr marL="908050" lvl="1" indent="-436563"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pPr marL="533400" indent="-533400"/>
            <a:endParaRPr lang="en-US">
              <a:latin typeface="Arial Narrow" charset="0"/>
            </a:endParaRPr>
          </a:p>
        </p:txBody>
      </p:sp>
      <p:sp>
        <p:nvSpPr>
          <p:cNvPr id="50181" name="Text Box 4"/>
          <p:cNvSpPr txBox="1">
            <a:spLocks noChangeAspect="1" noChangeArrowheads="1"/>
          </p:cNvSpPr>
          <p:nvPr/>
        </p:nvSpPr>
        <p:spPr bwMode="auto">
          <a:xfrm>
            <a:off x="2686050" y="4627563"/>
            <a:ext cx="974725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shared</a:t>
            </a:r>
          </a:p>
        </p:txBody>
      </p:sp>
      <p:sp>
        <p:nvSpPr>
          <p:cNvPr id="50182" name="Freeform 5"/>
          <p:cNvSpPr>
            <a:spLocks noChangeAspect="1"/>
          </p:cNvSpPr>
          <p:nvPr/>
        </p:nvSpPr>
        <p:spPr bwMode="auto">
          <a:xfrm>
            <a:off x="3657600" y="4876800"/>
            <a:ext cx="2638425" cy="1009650"/>
          </a:xfrm>
          <a:custGeom>
            <a:avLst/>
            <a:gdLst>
              <a:gd name="T0" fmla="*/ 0 w 1662"/>
              <a:gd name="T1" fmla="*/ 0 h 636"/>
              <a:gd name="T2" fmla="*/ 2638425 w 1662"/>
              <a:gd name="T3" fmla="*/ 1009650 h 636"/>
              <a:gd name="T4" fmla="*/ 0 60000 65536"/>
              <a:gd name="T5" fmla="*/ 0 60000 65536"/>
              <a:gd name="T6" fmla="*/ 0 w 1662"/>
              <a:gd name="T7" fmla="*/ 0 h 636"/>
              <a:gd name="T8" fmla="*/ 1662 w 1662"/>
              <a:gd name="T9" fmla="*/ 636 h 6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2" h="636">
                <a:moveTo>
                  <a:pt x="0" y="0"/>
                </a:moveTo>
                <a:lnTo>
                  <a:pt x="1662" y="6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3" name="Freeform 6"/>
          <p:cNvSpPr>
            <a:spLocks noChangeAspect="1"/>
          </p:cNvSpPr>
          <p:nvPr/>
        </p:nvSpPr>
        <p:spPr bwMode="auto">
          <a:xfrm>
            <a:off x="3657600" y="4800600"/>
            <a:ext cx="2895600" cy="485775"/>
          </a:xfrm>
          <a:custGeom>
            <a:avLst/>
            <a:gdLst>
              <a:gd name="T0" fmla="*/ 0 w 1824"/>
              <a:gd name="T1" fmla="*/ 0 h 306"/>
              <a:gd name="T2" fmla="*/ 2895600 w 1824"/>
              <a:gd name="T3" fmla="*/ 485775 h 306"/>
              <a:gd name="T4" fmla="*/ 0 60000 65536"/>
              <a:gd name="T5" fmla="*/ 0 60000 65536"/>
              <a:gd name="T6" fmla="*/ 0 w 1824"/>
              <a:gd name="T7" fmla="*/ 0 h 306"/>
              <a:gd name="T8" fmla="*/ 1824 w 1824"/>
              <a:gd name="T9" fmla="*/ 306 h 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4" h="306">
                <a:moveTo>
                  <a:pt x="0" y="0"/>
                </a:moveTo>
                <a:lnTo>
                  <a:pt x="1824" y="30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6437313" y="39322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7100888" y="39322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86" name="Line 9"/>
          <p:cNvSpPr>
            <a:spLocks noChangeShapeType="1"/>
          </p:cNvSpPr>
          <p:nvPr/>
        </p:nvSpPr>
        <p:spPr bwMode="auto">
          <a:xfrm flipH="1">
            <a:off x="6056313" y="4114800"/>
            <a:ext cx="609600" cy="38100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7" name="Freeform 10"/>
          <p:cNvSpPr>
            <a:spLocks/>
          </p:cNvSpPr>
          <p:nvPr/>
        </p:nvSpPr>
        <p:spPr bwMode="auto">
          <a:xfrm>
            <a:off x="6970713" y="4114800"/>
            <a:ext cx="601662" cy="1098550"/>
          </a:xfrm>
          <a:custGeom>
            <a:avLst/>
            <a:gdLst>
              <a:gd name="T0" fmla="*/ 0 w 379"/>
              <a:gd name="T1" fmla="*/ 0 h 692"/>
              <a:gd name="T2" fmla="*/ 585787 w 379"/>
              <a:gd name="T3" fmla="*/ 431800 h 692"/>
              <a:gd name="T4" fmla="*/ 90487 w 379"/>
              <a:gd name="T5" fmla="*/ 1098550 h 692"/>
              <a:gd name="T6" fmla="*/ 0 60000 65536"/>
              <a:gd name="T7" fmla="*/ 0 60000 65536"/>
              <a:gd name="T8" fmla="*/ 0 60000 65536"/>
              <a:gd name="T9" fmla="*/ 0 w 379"/>
              <a:gd name="T10" fmla="*/ 0 h 692"/>
              <a:gd name="T11" fmla="*/ 379 w 379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692">
                <a:moveTo>
                  <a:pt x="0" y="0"/>
                </a:moveTo>
                <a:cubicBezTo>
                  <a:pt x="61" y="45"/>
                  <a:pt x="359" y="157"/>
                  <a:pt x="369" y="272"/>
                </a:cubicBezTo>
                <a:cubicBezTo>
                  <a:pt x="379" y="387"/>
                  <a:pt x="122" y="605"/>
                  <a:pt x="57" y="692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88" name="Group 11"/>
          <p:cNvGrpSpPr>
            <a:grpSpLocks/>
          </p:cNvGrpSpPr>
          <p:nvPr/>
        </p:nvGrpSpPr>
        <p:grpSpPr bwMode="auto">
          <a:xfrm>
            <a:off x="6613525" y="3706813"/>
            <a:ext cx="465138" cy="484187"/>
            <a:chOff x="2895" y="1488"/>
            <a:chExt cx="293" cy="305"/>
          </a:xfrm>
        </p:grpSpPr>
        <p:sp>
          <p:nvSpPr>
            <p:cNvPr id="50228" name="Freeform 12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13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Rectangle 14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89" name="Rectangle 15"/>
          <p:cNvSpPr>
            <a:spLocks noChangeArrowheads="1"/>
          </p:cNvSpPr>
          <p:nvPr/>
        </p:nvSpPr>
        <p:spPr bwMode="auto">
          <a:xfrm>
            <a:off x="5522913" y="47244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0" name="Rectangle 16"/>
          <p:cNvSpPr>
            <a:spLocks noChangeArrowheads="1"/>
          </p:cNvSpPr>
          <p:nvPr/>
        </p:nvSpPr>
        <p:spPr bwMode="auto">
          <a:xfrm>
            <a:off x="6262688" y="46990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6056313" y="4830763"/>
            <a:ext cx="685800" cy="4016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92" name="Freeform 18"/>
          <p:cNvSpPr>
            <a:spLocks/>
          </p:cNvSpPr>
          <p:nvPr/>
        </p:nvSpPr>
        <p:spPr bwMode="auto">
          <a:xfrm flipH="1">
            <a:off x="6894513" y="340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3" name="Group 19"/>
          <p:cNvGrpSpPr>
            <a:grpSpLocks/>
          </p:cNvGrpSpPr>
          <p:nvPr/>
        </p:nvGrpSpPr>
        <p:grpSpPr bwMode="auto">
          <a:xfrm>
            <a:off x="5675313" y="4419600"/>
            <a:ext cx="465137" cy="484188"/>
            <a:chOff x="2895" y="1488"/>
            <a:chExt cx="293" cy="305"/>
          </a:xfrm>
        </p:grpSpPr>
        <p:sp>
          <p:nvSpPr>
            <p:cNvPr id="50225" name="Freeform 20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21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Rectangle 22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94" name="Freeform 23"/>
          <p:cNvSpPr>
            <a:spLocks/>
          </p:cNvSpPr>
          <p:nvPr/>
        </p:nvSpPr>
        <p:spPr bwMode="auto">
          <a:xfrm>
            <a:off x="5441950" y="4813300"/>
            <a:ext cx="1066800" cy="1076325"/>
          </a:xfrm>
          <a:custGeom>
            <a:avLst/>
            <a:gdLst>
              <a:gd name="T0" fmla="*/ 285750 w 672"/>
              <a:gd name="T1" fmla="*/ 0 h 678"/>
              <a:gd name="T2" fmla="*/ 130175 w 672"/>
              <a:gd name="T3" fmla="*/ 592138 h 678"/>
              <a:gd name="T4" fmla="*/ 1066800 w 672"/>
              <a:gd name="T5" fmla="*/ 1076325 h 678"/>
              <a:gd name="T6" fmla="*/ 0 60000 65536"/>
              <a:gd name="T7" fmla="*/ 0 60000 65536"/>
              <a:gd name="T8" fmla="*/ 0 60000 65536"/>
              <a:gd name="T9" fmla="*/ 0 w 672"/>
              <a:gd name="T10" fmla="*/ 0 h 678"/>
              <a:gd name="T11" fmla="*/ 672 w 672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78">
                <a:moveTo>
                  <a:pt x="180" y="0"/>
                </a:moveTo>
                <a:cubicBezTo>
                  <a:pt x="164" y="61"/>
                  <a:pt x="0" y="260"/>
                  <a:pt x="82" y="373"/>
                </a:cubicBezTo>
                <a:cubicBezTo>
                  <a:pt x="164" y="446"/>
                  <a:pt x="549" y="614"/>
                  <a:pt x="672" y="678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5" name="Group 24"/>
          <p:cNvGrpSpPr>
            <a:grpSpLocks/>
          </p:cNvGrpSpPr>
          <p:nvPr/>
        </p:nvGrpSpPr>
        <p:grpSpPr bwMode="auto">
          <a:xfrm>
            <a:off x="6361113" y="5135563"/>
            <a:ext cx="1066800" cy="1036637"/>
            <a:chOff x="3504" y="2531"/>
            <a:chExt cx="672" cy="653"/>
          </a:xfrm>
        </p:grpSpPr>
        <p:grpSp>
          <p:nvGrpSpPr>
            <p:cNvPr id="50209" name="Group 25"/>
            <p:cNvGrpSpPr>
              <a:grpSpLocks/>
            </p:cNvGrpSpPr>
            <p:nvPr/>
          </p:nvGrpSpPr>
          <p:grpSpPr bwMode="auto">
            <a:xfrm>
              <a:off x="3691" y="2531"/>
              <a:ext cx="293" cy="305"/>
              <a:chOff x="2895" y="1488"/>
              <a:chExt cx="293" cy="305"/>
            </a:xfrm>
          </p:grpSpPr>
          <p:sp>
            <p:nvSpPr>
              <p:cNvPr id="50222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50210" name="Group 29"/>
            <p:cNvGrpSpPr>
              <a:grpSpLocks/>
            </p:cNvGrpSpPr>
            <p:nvPr/>
          </p:nvGrpSpPr>
          <p:grpSpPr bwMode="auto">
            <a:xfrm>
              <a:off x="4009" y="2982"/>
              <a:ext cx="167" cy="202"/>
              <a:chOff x="3087" y="2784"/>
              <a:chExt cx="167" cy="202"/>
            </a:xfrm>
          </p:grpSpPr>
          <p:sp>
            <p:nvSpPr>
              <p:cNvPr id="50219" name="Rectangle 3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0" name="Rectangle 3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1" name="Rectangle 3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50211" name="Freeform 33"/>
            <p:cNvSpPr>
              <a:spLocks/>
            </p:cNvSpPr>
            <p:nvPr/>
          </p:nvSpPr>
          <p:spPr bwMode="auto">
            <a:xfrm>
              <a:off x="3936" y="2800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0212" name="Group 34"/>
            <p:cNvGrpSpPr>
              <a:grpSpLocks/>
            </p:cNvGrpSpPr>
            <p:nvPr/>
          </p:nvGrpSpPr>
          <p:grpSpPr bwMode="auto">
            <a:xfrm>
              <a:off x="3504" y="2982"/>
              <a:ext cx="167" cy="202"/>
              <a:chOff x="3087" y="2784"/>
              <a:chExt cx="167" cy="202"/>
            </a:xfrm>
          </p:grpSpPr>
          <p:sp>
            <p:nvSpPr>
              <p:cNvPr id="50216" name="Rectangle 3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8" name="Rectangle 37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50213" name="Freeform 38"/>
            <p:cNvSpPr>
              <a:spLocks/>
            </p:cNvSpPr>
            <p:nvPr/>
          </p:nvSpPr>
          <p:spPr bwMode="auto">
            <a:xfrm flipH="1">
              <a:off x="3584" y="2800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214" name="Rectangle 39"/>
            <p:cNvSpPr>
              <a:spLocks noChangeArrowheads="1"/>
            </p:cNvSpPr>
            <p:nvPr/>
          </p:nvSpPr>
          <p:spPr bwMode="auto">
            <a:xfrm>
              <a:off x="3600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50215" name="Rectangle 40"/>
            <p:cNvSpPr>
              <a:spLocks noChangeArrowheads="1"/>
            </p:cNvSpPr>
            <p:nvPr/>
          </p:nvSpPr>
          <p:spPr bwMode="auto">
            <a:xfrm>
              <a:off x="3984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96" name="Rectangle 41"/>
          <p:cNvSpPr>
            <a:spLocks noChangeArrowheads="1"/>
          </p:cNvSpPr>
          <p:nvPr/>
        </p:nvSpPr>
        <p:spPr bwMode="auto">
          <a:xfrm>
            <a:off x="4908550" y="33988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7" name="Rectangle 42"/>
          <p:cNvSpPr>
            <a:spLocks noChangeArrowheads="1"/>
          </p:cNvSpPr>
          <p:nvPr/>
        </p:nvSpPr>
        <p:spPr bwMode="auto">
          <a:xfrm>
            <a:off x="5648325" y="33734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cs typeface="Arial" charset="0"/>
              </a:rPr>
              <a:t>1</a:t>
            </a:r>
            <a:endParaRPr lang="en-US" dirty="0">
              <a:latin typeface="Times New Roman" charset="0"/>
              <a:cs typeface="Arial" charset="0"/>
            </a:endParaRPr>
          </a:p>
        </p:txBody>
      </p:sp>
      <p:sp>
        <p:nvSpPr>
          <p:cNvPr id="50198" name="Line 43"/>
          <p:cNvSpPr>
            <a:spLocks noChangeShapeType="1"/>
          </p:cNvSpPr>
          <p:nvPr/>
        </p:nvSpPr>
        <p:spPr bwMode="auto">
          <a:xfrm>
            <a:off x="5441950" y="3505200"/>
            <a:ext cx="304800" cy="99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9" name="Group 44"/>
          <p:cNvGrpSpPr>
            <a:grpSpLocks/>
          </p:cNvGrpSpPr>
          <p:nvPr/>
        </p:nvGrpSpPr>
        <p:grpSpPr bwMode="auto">
          <a:xfrm>
            <a:off x="5060950" y="3094038"/>
            <a:ext cx="465138" cy="484187"/>
            <a:chOff x="2895" y="1488"/>
            <a:chExt cx="293" cy="305"/>
          </a:xfrm>
        </p:grpSpPr>
        <p:sp>
          <p:nvSpPr>
            <p:cNvPr id="50206" name="Freeform 45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46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Rectangle 47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d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200" name="Freeform 48"/>
          <p:cNvSpPr>
            <a:spLocks/>
          </p:cNvSpPr>
          <p:nvPr/>
        </p:nvSpPr>
        <p:spPr bwMode="auto">
          <a:xfrm>
            <a:off x="4648200" y="3505200"/>
            <a:ext cx="1860550" cy="2371725"/>
          </a:xfrm>
          <a:custGeom>
            <a:avLst/>
            <a:gdLst>
              <a:gd name="T0" fmla="*/ 465138 w 1172"/>
              <a:gd name="T1" fmla="*/ 0 h 1494"/>
              <a:gd name="T2" fmla="*/ 231775 w 1172"/>
              <a:gd name="T3" fmla="*/ 1676400 h 1494"/>
              <a:gd name="T4" fmla="*/ 1860550 w 1172"/>
              <a:gd name="T5" fmla="*/ 2371725 h 1494"/>
              <a:gd name="T6" fmla="*/ 0 60000 65536"/>
              <a:gd name="T7" fmla="*/ 0 60000 65536"/>
              <a:gd name="T8" fmla="*/ 0 60000 65536"/>
              <a:gd name="T9" fmla="*/ 0 w 1172"/>
              <a:gd name="T10" fmla="*/ 0 h 1494"/>
              <a:gd name="T11" fmla="*/ 1172 w 1172"/>
              <a:gd name="T12" fmla="*/ 1494 h 1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2" h="1494">
                <a:moveTo>
                  <a:pt x="293" y="0"/>
                </a:moveTo>
                <a:cubicBezTo>
                  <a:pt x="268" y="176"/>
                  <a:pt x="0" y="807"/>
                  <a:pt x="146" y="1056"/>
                </a:cubicBezTo>
                <a:cubicBezTo>
                  <a:pt x="293" y="1217"/>
                  <a:pt x="958" y="1403"/>
                  <a:pt x="1172" y="1494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1" name="Freeform 49"/>
          <p:cNvSpPr>
            <a:spLocks/>
          </p:cNvSpPr>
          <p:nvPr/>
        </p:nvSpPr>
        <p:spPr bwMode="auto">
          <a:xfrm flipH="1">
            <a:off x="5365750" y="27940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2" name="Line 50"/>
          <p:cNvSpPr>
            <a:spLocks noChangeShapeType="1"/>
          </p:cNvSpPr>
          <p:nvPr/>
        </p:nvSpPr>
        <p:spPr bwMode="auto">
          <a:xfrm flipV="1">
            <a:off x="3657600" y="4572000"/>
            <a:ext cx="1981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3" name="Text Box 51"/>
          <p:cNvSpPr txBox="1">
            <a:spLocks noChangeArrowheads="1"/>
          </p:cNvSpPr>
          <p:nvPr/>
        </p:nvSpPr>
        <p:spPr bwMode="auto">
          <a:xfrm>
            <a:off x="2590800" y="3657600"/>
            <a:ext cx="1849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Order: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d &lt; a &lt; b &lt; c </a:t>
            </a:r>
          </a:p>
        </p:txBody>
      </p:sp>
      <p:sp>
        <p:nvSpPr>
          <p:cNvPr id="50204" name="Text Box 52"/>
          <p:cNvSpPr txBox="1">
            <a:spLocks noChangeArrowheads="1"/>
          </p:cNvSpPr>
          <p:nvPr/>
        </p:nvSpPr>
        <p:spPr bwMode="auto">
          <a:xfrm>
            <a:off x="5622925" y="2895600"/>
            <a:ext cx="11255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G = dbc</a:t>
            </a:r>
          </a:p>
        </p:txBody>
      </p:sp>
      <p:sp>
        <p:nvSpPr>
          <p:cNvPr id="50205" name="Text Box 53"/>
          <p:cNvSpPr txBox="1">
            <a:spLocks noChangeArrowheads="1"/>
          </p:cNvSpPr>
          <p:nvPr/>
        </p:nvSpPr>
        <p:spPr bwMode="auto">
          <a:xfrm>
            <a:off x="7140575" y="3430588"/>
            <a:ext cx="1470025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(a+b)c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17723DF-650D-894D-86E4-3E46E6A08CBB}" type="slidenum">
              <a:rPr lang="en-US" sz="1400" b="0"/>
              <a:pPr/>
              <a:t>21</a:t>
            </a:fld>
            <a:endParaRPr lang="en-US" sz="1400" b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ROBDDs- why do we care 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ial Narrow" charset="0"/>
              </a:rPr>
              <a:t>Easy to solve some important problems:</a:t>
            </a: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Arial Narrow" charset="0"/>
              </a:rPr>
              <a:t>Tautology checking</a:t>
            </a:r>
          </a:p>
          <a:p>
            <a:pPr marL="1304925" lvl="2" indent="-395288">
              <a:buFontTx/>
              <a:buNone/>
            </a:pPr>
            <a:r>
              <a:rPr lang="en-US" sz="1800" dirty="0">
                <a:latin typeface="Arial Narrow" charset="0"/>
              </a:rPr>
              <a:t>Just check if BDD is identical to function </a:t>
            </a: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endParaRPr lang="en-US" sz="20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Arial Narrow" charset="0"/>
              </a:rPr>
              <a:t>Identity checking: F = G</a:t>
            </a:r>
          </a:p>
          <a:p>
            <a:pPr marL="1304925" lvl="2" indent="-395288">
              <a:buFontTx/>
              <a:buNone/>
            </a:pPr>
            <a:endParaRPr lang="en-US" sz="18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Narrow" charset="0"/>
              </a:rPr>
              <a:t>Satisfiability</a:t>
            </a:r>
            <a:endParaRPr lang="en-US" sz="2000" dirty="0">
              <a:latin typeface="Arial Narrow" charset="0"/>
            </a:endParaRPr>
          </a:p>
          <a:p>
            <a:pPr marL="1304925" lvl="2" indent="-395288">
              <a:buFontTx/>
              <a:buNone/>
            </a:pPr>
            <a:r>
              <a:rPr lang="en-US" sz="1800" dirty="0">
                <a:latin typeface="Arial Narrow" charset="0"/>
              </a:rPr>
              <a:t>Look for a path from root to leaf 1</a:t>
            </a:r>
          </a:p>
          <a:p>
            <a:pPr marL="1304925" lvl="2" indent="-395288">
              <a:buFontTx/>
              <a:buNone/>
            </a:pPr>
            <a:endParaRPr lang="en-US" sz="1800" dirty="0">
              <a:latin typeface="Arial Narrow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ial Narrow" charset="0"/>
              </a:rPr>
              <a:t>All while having a compact representation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2000" dirty="0">
                <a:latin typeface="Arial Narrow" charset="0"/>
              </a:rPr>
              <a:t>Use small memory footprint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Arial Narrow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400" dirty="0">
              <a:latin typeface="Arial Narrow" charset="0"/>
            </a:endParaRPr>
          </a:p>
        </p:txBody>
      </p:sp>
      <p:grpSp>
        <p:nvGrpSpPr>
          <p:cNvPr id="48133" name="Group 4"/>
          <p:cNvGrpSpPr>
            <a:grpSpLocks/>
          </p:cNvGrpSpPr>
          <p:nvPr/>
        </p:nvGrpSpPr>
        <p:grpSpPr bwMode="auto">
          <a:xfrm>
            <a:off x="5892800" y="2041525"/>
            <a:ext cx="265113" cy="320675"/>
            <a:chOff x="3087" y="2784"/>
            <a:chExt cx="167" cy="202"/>
          </a:xfrm>
        </p:grpSpPr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 with ROBDDs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Cofactor</a:t>
                </a:r>
              </a:p>
              <a:p>
                <a:pPr lvl="1"/>
                <a:r>
                  <a:rPr lang="en-US" dirty="0"/>
                  <a:t>Given: ROBDD for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co-factor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𝐆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:r>
                  <a:rPr lang="en-US" dirty="0"/>
                  <a:t>wrt.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: restrict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= 1</m:t>
                    </m:r>
                  </m:oMath>
                </a14:m>
                <a:br>
                  <a:rPr lang="en-US" dirty="0"/>
                </a:br>
                <a:r>
                  <a:rPr lang="en-US" sz="1900" dirty="0"/>
                  <a:t>Remove every node with label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1900" dirty="0"/>
                  <a:t>, redirect incoming edges to node with </a:t>
                </a:r>
                <a:r>
                  <a:rPr lang="en-US" sz="1900" dirty="0">
                    <a:solidFill>
                      <a:schemeClr val="tx2">
                        <a:lumMod val="75000"/>
                      </a:schemeClr>
                    </a:solidFill>
                  </a:rPr>
                  <a:t>then edge</a:t>
                </a:r>
              </a:p>
              <a:p>
                <a:pPr lvl="1"/>
                <a:r>
                  <a:rPr lang="en-US" dirty="0"/>
                  <a:t>Negative co-factor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𝐆</m:t>
                        </m:r>
                      </m:e>
                      <m:sub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′</m:t>
                        </m:r>
                      </m:sub>
                    </m:sSub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 </m:t>
                    </m:r>
                  </m:oMath>
                </a14:m>
                <a:r>
                  <a:rPr lang="en-US" dirty="0" err="1"/>
                  <a:t>wrt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: restrict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= 0</m:t>
                    </m:r>
                  </m:oMath>
                </a14:m>
                <a:br>
                  <a:rPr lang="en-US" dirty="0"/>
                </a:br>
                <a:r>
                  <a:rPr lang="en-US" sz="1900" dirty="0"/>
                  <a:t>Remove every node with label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1900" dirty="0"/>
                  <a:t>, redirect incoming edges to node with </a:t>
                </a:r>
                <a:r>
                  <a:rPr lang="en-US" sz="1900" dirty="0">
                    <a:solidFill>
                      <a:srgbClr val="002060"/>
                    </a:solidFill>
                  </a:rPr>
                  <a:t>else edge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51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456656" y="4142906"/>
            <a:ext cx="4268788" cy="1828800"/>
            <a:chOff x="1824" y="1920"/>
            <a:chExt cx="2689" cy="1152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923" y="2112"/>
              <a:ext cx="293" cy="305"/>
              <a:chOff x="2895" y="1488"/>
              <a:chExt cx="293" cy="305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3168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 flipH="1">
              <a:off x="2816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832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16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 flipH="1">
              <a:off x="3104" y="192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2619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3132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390" y="2112"/>
              <a:ext cx="10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Verdana" charset="0"/>
                  <a:cs typeface="Arial" charset="0"/>
                </a:rPr>
                <a:t>then edge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824" y="2112"/>
              <a:ext cx="9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002060"/>
                  </a:solidFill>
                  <a:latin typeface="Verdana" charset="0"/>
                  <a:cs typeface="Arial" charset="0"/>
                </a:rPr>
                <a:t>else edge</a:t>
              </a: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235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>
              <a:off x="331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824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Verdana" charset="0"/>
                  <a:cs typeface="Arial" charset="0"/>
                </a:rPr>
                <a:t>0-cofactor</a:t>
              </a: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2352" y="2784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578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Verdana" charset="0"/>
                  <a:cs typeface="Arial" charset="0"/>
                </a:rPr>
                <a:t>1-cofactor</a:t>
              </a:r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H="1">
              <a:off x="3552" y="2784"/>
              <a:ext cx="55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68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316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75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 with ROBDDs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Boolean operators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⋆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⊕</m:t>
                    </m:r>
                  </m:oMath>
                </a14:m>
                <a:r>
                  <a:rPr lang="en-US" dirty="0"/>
                  <a:t>, </a:t>
                </a:r>
                <a:r>
                  <a:rPr lang="mr-IN" dirty="0"/>
                  <a:t>…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Given: two ROBDD for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Find: </a:t>
                </a:r>
                <a:r>
                  <a:rPr lang="en-US" dirty="0">
                    <a:latin typeface="Arial Narrow" charset="0"/>
                  </a:rPr>
                  <a:t>the ROBDD of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⋆</m:t>
                    </m:r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𝐇</m:t>
                    </m:r>
                  </m:oMath>
                </a14:m>
                <a:endParaRPr lang="en-US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 </a:t>
                </a:r>
                <a:r>
                  <a:rPr lang="en-US" dirty="0">
                    <a:latin typeface="Arial Narrow" charset="0"/>
                  </a:rPr>
                  <a:t>operator:</a:t>
                </a:r>
                <a:endParaRPr lang="en-US" dirty="0"/>
              </a:p>
              <a:p>
                <a:pPr lvl="2"/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f,g,h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) = 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fg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+ 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f’h</a:t>
                </a:r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If (f) then (g) else (h)</a:t>
                </a:r>
              </a:p>
              <a:p>
                <a:pPr lvl="2"/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1"/>
                <a:r>
                  <a:rPr lang="en-US" dirty="0">
                    <a:latin typeface="Arial Narrow" charset="0"/>
                  </a:rPr>
                  <a:t>Recursive paradigm</a:t>
                </a:r>
              </a:p>
              <a:p>
                <a:pPr lvl="2"/>
                <a:r>
                  <a:rPr lang="en-US" dirty="0">
                    <a:latin typeface="Arial Narrow" charset="0"/>
                  </a:rPr>
                  <a:t>Exploit the generalized expansion of 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G</a:t>
                </a:r>
                <a:r>
                  <a:rPr lang="en-US" dirty="0">
                    <a:latin typeface="Arial Narrow" charset="0"/>
                  </a:rPr>
                  <a:t> and 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H</a:t>
                </a:r>
                <a:endParaRPr lang="en-US" dirty="0">
                  <a:latin typeface="Arial Narrow" charset="0"/>
                </a:endParaRPr>
              </a:p>
              <a:p>
                <a:pPr lvl="2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 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f,g,h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) = 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x,ite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,g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,h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),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, </a:t>
                </a:r>
                <a:r>
                  <a:rPr lang="en-US" altLang="ja-JP" dirty="0" err="1">
                    <a:solidFill>
                      <a:schemeClr val="bg2"/>
                    </a:solidFill>
                    <a:latin typeface="Arial Narrow" charset="0"/>
                  </a:rPr>
                  <a:t>g</a:t>
                </a:r>
                <a:r>
                  <a:rPr lang="en-US" altLang="ja-JP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,</a:t>
                </a:r>
                <a:r>
                  <a:rPr lang="en-US" altLang="ja-JP" dirty="0" err="1">
                    <a:solidFill>
                      <a:schemeClr val="bg2"/>
                    </a:solidFill>
                    <a:latin typeface="Arial Narrow" charset="0"/>
                  </a:rPr>
                  <a:t>h</a:t>
                </a:r>
                <a:r>
                  <a:rPr lang="en-US" altLang="ja-JP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))</a:t>
                </a:r>
              </a:p>
              <a:p>
                <a:pPr lvl="1"/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1"/>
                <a:endParaRPr lang="en-US" dirty="0">
                  <a:solidFill>
                    <a:schemeClr val="bg2"/>
                  </a:solidFill>
                  <a:latin typeface="Arial Narrow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51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96359F-D7FF-5746-A4B0-1F7BE1084731}" type="slidenum">
              <a:rPr lang="en-US" sz="1400" b="0"/>
              <a:pPr/>
              <a:t>24</a:t>
            </a:fld>
            <a:endParaRPr lang="en-US" sz="1400" b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Example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Apply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AND</a:t>
            </a:r>
            <a:r>
              <a:rPr lang="en-US">
                <a:latin typeface="Arial Narrow" charset="0"/>
              </a:rPr>
              <a:t> to two ROBDDs: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f,g</a:t>
            </a:r>
          </a:p>
          <a:p>
            <a:pPr lvl="1"/>
            <a:r>
              <a:rPr lang="en-US">
                <a:solidFill>
                  <a:schemeClr val="bg2"/>
                </a:solidFill>
                <a:latin typeface="Arial Narrow" charset="0"/>
              </a:rPr>
              <a:t>fg = ite (f,g,0)</a:t>
            </a:r>
          </a:p>
          <a:p>
            <a:r>
              <a:rPr lang="en-US">
                <a:latin typeface="Arial Narrow" charset="0"/>
              </a:rPr>
              <a:t>Apply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OR</a:t>
            </a:r>
            <a:r>
              <a:rPr lang="en-US">
                <a:latin typeface="Arial Narrow" charset="0"/>
              </a:rPr>
              <a:t> to two ROBDDs: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f,g</a:t>
            </a:r>
          </a:p>
          <a:p>
            <a:pPr lvl="1"/>
            <a:r>
              <a:rPr lang="en-US">
                <a:solidFill>
                  <a:schemeClr val="bg2"/>
                </a:solidFill>
                <a:latin typeface="Arial Narrow" charset="0"/>
              </a:rPr>
              <a:t>f+g = ite (f,1,g)</a:t>
            </a:r>
          </a:p>
          <a:p>
            <a:r>
              <a:rPr lang="en-US">
                <a:latin typeface="Arial Narrow" charset="0"/>
              </a:rPr>
              <a:t>Similar for other Boolean operators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72F351-A623-B64D-8B7C-74B15E0F8E7C}" type="slidenum">
              <a:rPr lang="en-US" sz="1400" b="0"/>
              <a:pPr/>
              <a:t>25</a:t>
            </a:fld>
            <a:endParaRPr lang="en-US" sz="1400" b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Boolean operators</a:t>
            </a:r>
          </a:p>
        </p:txBody>
      </p:sp>
      <p:pic>
        <p:nvPicPr>
          <p:cNvPr id="5632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063" y="1079500"/>
            <a:ext cx="4346575" cy="5207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FF57305-751C-DD4B-A785-A7A528DAF849}" type="slidenum">
              <a:rPr lang="en-US" sz="1400" b="0"/>
              <a:pPr/>
              <a:t>26</a:t>
            </a:fld>
            <a:endParaRPr lang="en-US" sz="1400" b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ROBDD construction </a:t>
            </a:r>
            <a:r>
              <a:rPr lang="mr-IN" dirty="0">
                <a:latin typeface="Arial Narrow" charset="0"/>
              </a:rPr>
              <a:t>–</a:t>
            </a:r>
            <a:r>
              <a:rPr lang="en-US" dirty="0">
                <a:latin typeface="Arial Narrow" charset="0"/>
              </a:rPr>
              <a:t> terminal cases (AND)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Consider a simple example: compute 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AND</a:t>
            </a:r>
            <a:r>
              <a:rPr lang="en-US" dirty="0">
                <a:latin typeface="Arial Narrow" charset="0"/>
              </a:rPr>
              <a:t> of two ROBDDs</a:t>
            </a:r>
          </a:p>
          <a:p>
            <a:r>
              <a:rPr lang="en-US" dirty="0">
                <a:latin typeface="Arial Narrow" charset="0"/>
              </a:rPr>
              <a:t>Terminal cases: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(0,H) = 0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(1,H) = H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(G,0) = 0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(G,1) = G</a:t>
            </a:r>
          </a:p>
        </p:txBody>
      </p:sp>
    </p:spTree>
    <p:extLst>
      <p:ext uri="{BB962C8B-B14F-4D97-AF65-F5344CB8AC3E}">
        <p14:creationId xmlns:p14="http://schemas.microsoft.com/office/powerpoint/2010/main" val="105329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0B485BD-881C-C349-B7A5-29F5655521EB}" type="slidenum">
              <a:rPr lang="en-US" sz="1400" b="0"/>
              <a:pPr/>
              <a:t>27</a:t>
            </a:fld>
            <a:endParaRPr lang="en-US" sz="1400" b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ROBDD construction </a:t>
            </a:r>
            <a:r>
              <a:rPr lang="mr-IN" dirty="0">
                <a:latin typeface="Arial Narrow" charset="0"/>
              </a:rPr>
              <a:t>–</a:t>
            </a:r>
            <a:r>
              <a:rPr lang="en-US" dirty="0">
                <a:latin typeface="Arial Narrow" charset="0"/>
              </a:rPr>
              <a:t> recursive step (AND)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G(x,…) =x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  <a:endParaRPr lang="en-US" altLang="ja-JP">
              <a:solidFill>
                <a:schemeClr val="bg2"/>
              </a:solidFill>
              <a:latin typeface="Arial Narrow" charset="0"/>
            </a:endParaRPr>
          </a:p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H(x,…) =x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endParaRPr lang="en-US" baseline="-25000">
              <a:solidFill>
                <a:schemeClr val="bg2"/>
              </a:solidFill>
              <a:latin typeface="Arial Narrow" charset="0"/>
            </a:endParaRPr>
          </a:p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F = GH = 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  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pPr>
              <a:buFont typeface="Monotype Sorts" charset="0"/>
              <a:buNone/>
            </a:pPr>
            <a:endParaRPr lang="en-US" baseline="-25000">
              <a:solidFill>
                <a:schemeClr val="bg2"/>
              </a:solidFill>
              <a:latin typeface="Arial Narrow" charset="0"/>
            </a:endParaRPr>
          </a:p>
        </p:txBody>
      </p:sp>
      <p:grpSp>
        <p:nvGrpSpPr>
          <p:cNvPr id="60421" name="Group 4"/>
          <p:cNvGrpSpPr>
            <a:grpSpLocks/>
          </p:cNvGrpSpPr>
          <p:nvPr/>
        </p:nvGrpSpPr>
        <p:grpSpPr bwMode="auto">
          <a:xfrm>
            <a:off x="4953000" y="2773363"/>
            <a:ext cx="3352800" cy="3170237"/>
            <a:chOff x="3600" y="1536"/>
            <a:chExt cx="2112" cy="1997"/>
          </a:xfrm>
        </p:grpSpPr>
        <p:grpSp>
          <p:nvGrpSpPr>
            <p:cNvPr id="60423" name="Group 5"/>
            <p:cNvGrpSpPr>
              <a:grpSpLocks/>
            </p:cNvGrpSpPr>
            <p:nvPr/>
          </p:nvGrpSpPr>
          <p:grpSpPr bwMode="auto">
            <a:xfrm>
              <a:off x="4495" y="1901"/>
              <a:ext cx="293" cy="305"/>
              <a:chOff x="2895" y="1488"/>
              <a:chExt cx="293" cy="305"/>
            </a:xfrm>
          </p:grpSpPr>
          <p:sp>
            <p:nvSpPr>
              <p:cNvPr id="60435" name="Freeform 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Freeform 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Rectangle 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60424" name="Freeform 9"/>
            <p:cNvSpPr>
              <a:spLocks/>
            </p:cNvSpPr>
            <p:nvPr/>
          </p:nvSpPr>
          <p:spPr bwMode="auto">
            <a:xfrm>
              <a:off x="4740" y="2170"/>
              <a:ext cx="300" cy="208"/>
            </a:xfrm>
            <a:custGeom>
              <a:avLst/>
              <a:gdLst>
                <a:gd name="T0" fmla="*/ 0 w 160"/>
                <a:gd name="T1" fmla="*/ 0 h 208"/>
                <a:gd name="T2" fmla="*/ 30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25" name="Freeform 10"/>
            <p:cNvSpPr>
              <a:spLocks/>
            </p:cNvSpPr>
            <p:nvPr/>
          </p:nvSpPr>
          <p:spPr bwMode="auto">
            <a:xfrm>
              <a:off x="4248" y="2170"/>
              <a:ext cx="300" cy="200"/>
            </a:xfrm>
            <a:custGeom>
              <a:avLst/>
              <a:gdLst>
                <a:gd name="T0" fmla="*/ 300 w 300"/>
                <a:gd name="T1" fmla="*/ 0 h 200"/>
                <a:gd name="T2" fmla="*/ 0 w 300"/>
                <a:gd name="T3" fmla="*/ 200 h 200"/>
                <a:gd name="T4" fmla="*/ 0 60000 65536"/>
                <a:gd name="T5" fmla="*/ 0 60000 65536"/>
                <a:gd name="T6" fmla="*/ 0 w 300"/>
                <a:gd name="T7" fmla="*/ 0 h 200"/>
                <a:gd name="T8" fmla="*/ 300 w 300"/>
                <a:gd name="T9" fmla="*/ 200 h 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0">
                  <a:moveTo>
                    <a:pt x="300" y="0"/>
                  </a:moveTo>
                  <a:lnTo>
                    <a:pt x="0" y="200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26" name="Rectangle 11"/>
            <p:cNvSpPr>
              <a:spLocks noChangeArrowheads="1"/>
            </p:cNvSpPr>
            <p:nvPr/>
          </p:nvSpPr>
          <p:spPr bwMode="auto">
            <a:xfrm>
              <a:off x="4368" y="207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4834" y="207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60428" name="AutoShape 13"/>
            <p:cNvSpPr>
              <a:spLocks noChangeArrowheads="1"/>
            </p:cNvSpPr>
            <p:nvPr/>
          </p:nvSpPr>
          <p:spPr bwMode="auto">
            <a:xfrm>
              <a:off x="4464" y="2376"/>
              <a:ext cx="1152" cy="1104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29" name="AutoShape 14"/>
            <p:cNvSpPr>
              <a:spLocks noChangeArrowheads="1"/>
            </p:cNvSpPr>
            <p:nvPr/>
          </p:nvSpPr>
          <p:spPr bwMode="auto">
            <a:xfrm flipV="1">
              <a:off x="3600" y="1901"/>
              <a:ext cx="2112" cy="1632"/>
            </a:xfrm>
            <a:custGeom>
              <a:avLst/>
              <a:gdLst>
                <a:gd name="T0" fmla="*/ 167 w 21600"/>
                <a:gd name="T1" fmla="*/ 62 h 21600"/>
                <a:gd name="T2" fmla="*/ 103 w 21600"/>
                <a:gd name="T3" fmla="*/ 123 h 21600"/>
                <a:gd name="T4" fmla="*/ 39 w 21600"/>
                <a:gd name="T5" fmla="*/ 62 h 21600"/>
                <a:gd name="T6" fmla="*/ 1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01 w 21600"/>
                <a:gd name="T13" fmla="*/ 5903 h 21600"/>
                <a:gd name="T14" fmla="*/ 15699 w 21600"/>
                <a:gd name="T15" fmla="*/ 156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96" y="21600"/>
                  </a:lnTo>
                  <a:lnTo>
                    <a:pt x="134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30" name="Freeform 15"/>
            <p:cNvSpPr>
              <a:spLocks/>
            </p:cNvSpPr>
            <p:nvPr/>
          </p:nvSpPr>
          <p:spPr bwMode="auto">
            <a:xfrm flipH="1">
              <a:off x="4656" y="1693"/>
              <a:ext cx="68" cy="227"/>
            </a:xfrm>
            <a:custGeom>
              <a:avLst/>
              <a:gdLst>
                <a:gd name="T0" fmla="*/ 0 w 160"/>
                <a:gd name="T1" fmla="*/ 0 h 208"/>
                <a:gd name="T2" fmla="*/ 68 w 160"/>
                <a:gd name="T3" fmla="*/ 22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31" name="Text Box 16"/>
            <p:cNvSpPr txBox="1">
              <a:spLocks noChangeArrowheads="1"/>
            </p:cNvSpPr>
            <p:nvPr/>
          </p:nvSpPr>
          <p:spPr bwMode="auto">
            <a:xfrm>
              <a:off x="4724" y="1536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60432" name="AutoShape 17"/>
            <p:cNvSpPr>
              <a:spLocks noChangeArrowheads="1"/>
            </p:cNvSpPr>
            <p:nvPr/>
          </p:nvSpPr>
          <p:spPr bwMode="auto">
            <a:xfrm>
              <a:off x="3696" y="2378"/>
              <a:ext cx="1104" cy="1104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33" name="Text Box 18"/>
            <p:cNvSpPr txBox="1">
              <a:spLocks noChangeArrowheads="1"/>
            </p:cNvSpPr>
            <p:nvPr/>
          </p:nvSpPr>
          <p:spPr bwMode="auto">
            <a:xfrm>
              <a:off x="3807" y="3139"/>
              <a:ext cx="9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G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x=0</a:t>
              </a:r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H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60434" name="Text Box 19"/>
            <p:cNvSpPr txBox="1">
              <a:spLocks noChangeArrowheads="1"/>
            </p:cNvSpPr>
            <p:nvPr/>
          </p:nvSpPr>
          <p:spPr bwMode="auto">
            <a:xfrm>
              <a:off x="4671" y="3139"/>
              <a:ext cx="9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G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x=1</a:t>
              </a:r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H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  <p:sp>
        <p:nvSpPr>
          <p:cNvPr id="60422" name="Text Box 20"/>
          <p:cNvSpPr txBox="1">
            <a:spLocks noChangeArrowheads="1"/>
          </p:cNvSpPr>
          <p:nvPr/>
        </p:nvSpPr>
        <p:spPr bwMode="auto">
          <a:xfrm>
            <a:off x="-428625" y="4132263"/>
            <a:ext cx="5419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lvl="2" algn="l" eaLnBrk="1" hangingPunct="1"/>
            <a:r>
              <a:rPr lang="en-US" b="0">
                <a:latin typeface="Verdana" charset="0"/>
                <a:cs typeface="Arial" charset="0"/>
              </a:rPr>
              <a:t>   Now we have reduced the problem to computing 2 ANDs of smaller functions</a:t>
            </a:r>
            <a:r>
              <a:rPr lang="en-US" sz="2000" b="0">
                <a:latin typeface="Verdana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4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65D5366-4516-2C41-A16C-6146058B7CC8}" type="slidenum">
              <a:rPr lang="en-US" sz="1400" b="0"/>
              <a:pPr/>
              <a:t>28</a:t>
            </a:fld>
            <a:endParaRPr lang="en-US" sz="1400" b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One last problem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Suppose we have computed </a:t>
            </a: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</a:rPr>
              <a:t>	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baseline="-25000">
                <a:latin typeface="Arial Narrow" charset="0"/>
              </a:rPr>
              <a:t> </a:t>
            </a:r>
            <a:r>
              <a:rPr lang="en-US">
                <a:latin typeface="Arial Narrow" charset="0"/>
              </a:rPr>
              <a:t>and 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endParaRPr lang="en-US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We need to construct a new node,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label: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x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0-cofactor(F</a:t>
            </a:r>
            <a:r>
              <a:rPr lang="en-US" baseline="-25000">
                <a:latin typeface="Arial Narrow" charset="0"/>
              </a:rPr>
              <a:t>x=0</a:t>
            </a:r>
            <a:r>
              <a:rPr lang="en-US">
                <a:latin typeface="Arial Narrow" charset="0"/>
              </a:rPr>
              <a:t>): ROBDD of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1-cofactor(F</a:t>
            </a:r>
            <a:r>
              <a:rPr lang="en-US" baseline="-25000">
                <a:latin typeface="Arial Narrow" charset="0"/>
              </a:rPr>
              <a:t>x=1</a:t>
            </a:r>
            <a:r>
              <a:rPr lang="en-US">
                <a:latin typeface="Arial Narrow" charset="0"/>
              </a:rPr>
              <a:t>): ROBDD of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 </a:t>
            </a:r>
          </a:p>
          <a:p>
            <a:pPr marL="908050" lvl="1" indent="-436563">
              <a:lnSpc>
                <a:spcPct val="90000"/>
              </a:lnSpc>
            </a:pPr>
            <a:endParaRPr lang="en-US" baseline="-25000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BUT, we need first to make sure that we don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t violate the reduction rules!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CA18C91-32B8-944D-8436-13BE74412E1A}" type="slidenum">
              <a:rPr lang="en-US" sz="1400" b="0"/>
              <a:pPr/>
              <a:t>29</a:t>
            </a:fld>
            <a:endParaRPr lang="en-US" sz="1400" b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The unique table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To obey reduction rule #1: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If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 ==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=1</a:t>
            </a:r>
            <a:r>
              <a:rPr lang="en-US" dirty="0">
                <a:latin typeface="Arial Narrow" charset="0"/>
              </a:rPr>
              <a:t>, the result is just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Arial Narrow" charset="0"/>
            </a:endParaRP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To obey reduction rule #2: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We keep a </a:t>
            </a:r>
            <a:r>
              <a:rPr lang="en-US" i="1" dirty="0">
                <a:latin typeface="Arial Narrow" charset="0"/>
              </a:rPr>
              <a:t>unique table</a:t>
            </a:r>
            <a:r>
              <a:rPr lang="en-US" dirty="0">
                <a:latin typeface="Arial Narrow" charset="0"/>
              </a:rPr>
              <a:t> of all the BDD nodes and check first if there is already a node 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(x,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=1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)</a:t>
            </a:r>
            <a:endParaRPr lang="en-US" baseline="-25000" dirty="0">
              <a:solidFill>
                <a:schemeClr val="bg2"/>
              </a:solidFill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dirty="0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Otherwise, we build the new node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And add it to the unique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2020 US election – while counting one day after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3814C70-0693-984B-9DE4-4D686158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23929"/>
            <a:ext cx="9067595" cy="47324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5D9B30-105A-E848-8E1E-14033C5A3F2D}" type="slidenum">
              <a:rPr lang="en-US" sz="1400" b="0"/>
              <a:pPr/>
              <a:t>3</a:t>
            </a:fld>
            <a:endParaRPr lang="en-US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C58852-5CD3-EA4E-918F-EF295187FBB4}" type="slidenum">
              <a:rPr lang="en-US" sz="1400" b="0"/>
              <a:pPr/>
              <a:t>30</a:t>
            </a:fld>
            <a:endParaRPr lang="en-US" sz="1400" b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Putting all together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AND(G,H) {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(G==0) || (H==0) return 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(G==1) return H;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(H==1)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G1 = </a:t>
            </a:r>
            <a:r>
              <a:rPr lang="en-US" sz="1600" b="0" dirty="0" err="1">
                <a:latin typeface="Verdana" charset="0"/>
                <a:cs typeface="Arial" charset="0"/>
              </a:rPr>
              <a:t>G.then</a:t>
            </a:r>
            <a:r>
              <a:rPr lang="en-US" sz="1600" b="0" dirty="0">
                <a:latin typeface="Verdana" charset="0"/>
                <a:cs typeface="Arial" charset="0"/>
              </a:rPr>
              <a:t>; H1 = </a:t>
            </a:r>
            <a:r>
              <a:rPr lang="en-US" sz="1600" b="0" dirty="0" err="1">
                <a:latin typeface="Verdana" charset="0"/>
                <a:cs typeface="Arial" charset="0"/>
              </a:rPr>
              <a:t>H.then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G0 = </a:t>
            </a:r>
            <a:r>
              <a:rPr lang="en-US" sz="1600" b="0" dirty="0" err="1">
                <a:latin typeface="Verdana" charset="0"/>
                <a:cs typeface="Arial" charset="0"/>
              </a:rPr>
              <a:t>G.else</a:t>
            </a:r>
            <a:r>
              <a:rPr lang="en-US" sz="1600" b="0" dirty="0">
                <a:latin typeface="Verdana" charset="0"/>
                <a:cs typeface="Arial" charset="0"/>
              </a:rPr>
              <a:t>; H0 = </a:t>
            </a:r>
            <a:r>
              <a:rPr lang="en-US" sz="1600" b="0" dirty="0" err="1">
                <a:latin typeface="Verdana" charset="0"/>
                <a:cs typeface="Arial" charset="0"/>
              </a:rPr>
              <a:t>H.else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F0 = AND(G0,H0);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F1 = AND(G1,H1);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(F0 == F1) return F0;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(x,F0,F1);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(G,H,F);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F;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867552" y="2352915"/>
            <a:ext cx="4164640" cy="50419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6271" y="4840228"/>
            <a:ext cx="4030931" cy="196467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B63D98D-931D-6549-B677-386C743D9D21}" type="slidenum">
              <a:rPr lang="en-US" sz="1400" b="0"/>
              <a:pPr/>
              <a:t>31</a:t>
            </a:fld>
            <a:endParaRPr lang="en-US" sz="1400" b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Generalizing to Boolean operators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ITE(F,G,H) {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(terminal case) return (r = trivial result);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(r =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(F,G,H);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t  = ITE (</a:t>
            </a:r>
            <a:r>
              <a:rPr lang="en-US" sz="1600" b="0" dirty="0" err="1">
                <a:latin typeface="Verdana" charset="0"/>
                <a:cs typeface="Arial" charset="0"/>
              </a:rPr>
              <a:t>F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, </a:t>
            </a:r>
            <a:r>
              <a:rPr lang="en-US" sz="1600" b="0" dirty="0" err="1">
                <a:latin typeface="Verdana" charset="0"/>
                <a:cs typeface="Arial" charset="0"/>
              </a:rPr>
              <a:t>G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, </a:t>
            </a:r>
            <a:r>
              <a:rPr lang="en-US" sz="1600" b="0" dirty="0" err="1">
                <a:latin typeface="Verdana" charset="0"/>
                <a:cs typeface="Arial" charset="0"/>
              </a:rPr>
              <a:t>H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)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e  = ITE (</a:t>
            </a:r>
            <a:r>
              <a:rPr lang="en-US" sz="1600" b="0" dirty="0" err="1">
                <a:latin typeface="Verdana" charset="0"/>
                <a:cs typeface="Arial" charset="0"/>
              </a:rPr>
              <a:t>F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baseline="-25000" dirty="0">
                <a:latin typeface="Verdana" charset="0"/>
                <a:cs typeface="Arial" charset="0"/>
              </a:rPr>
              <a:t> </a:t>
            </a:r>
            <a:r>
              <a:rPr lang="en-US" altLang="ja-JP" sz="1600" b="0" dirty="0">
                <a:latin typeface="Verdana" charset="0"/>
                <a:cs typeface="Arial" charset="0"/>
              </a:rPr>
              <a:t>, </a:t>
            </a:r>
            <a:r>
              <a:rPr lang="en-US" altLang="ja-JP" sz="1600" b="0" dirty="0" err="1">
                <a:latin typeface="Verdana" charset="0"/>
                <a:cs typeface="Arial" charset="0"/>
              </a:rPr>
              <a:t>G</a:t>
            </a:r>
            <a:r>
              <a:rPr lang="en-US" altLang="ja-JP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baseline="-25000" dirty="0">
                <a:latin typeface="Verdana" charset="0"/>
                <a:cs typeface="Arial" charset="0"/>
              </a:rPr>
              <a:t> </a:t>
            </a:r>
            <a:r>
              <a:rPr lang="en-US" altLang="ja-JP" sz="1600" b="0" dirty="0">
                <a:latin typeface="Verdana" charset="0"/>
                <a:cs typeface="Arial" charset="0"/>
              </a:rPr>
              <a:t>, </a:t>
            </a:r>
            <a:r>
              <a:rPr lang="en-US" altLang="ja-JP" sz="1600" b="0" dirty="0" err="1">
                <a:latin typeface="Verdana" charset="0"/>
                <a:cs typeface="Arial" charset="0"/>
              </a:rPr>
              <a:t>H</a:t>
            </a:r>
            <a:r>
              <a:rPr lang="en-US" altLang="ja-JP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dirty="0">
                <a:latin typeface="Verdana" charset="0"/>
                <a:cs typeface="Arial" charset="0"/>
              </a:rPr>
              <a:t>)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(t == e) return (r = t);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</a:t>
            </a:r>
            <a:r>
              <a:rPr lang="en-US" sz="1600" b="0" dirty="0" err="1">
                <a:latin typeface="Verdana" charset="0"/>
                <a:cs typeface="Arial" charset="0"/>
              </a:rPr>
              <a:t>x,t,e</a:t>
            </a:r>
            <a:r>
              <a:rPr lang="en-US" sz="1600" b="0" dirty="0">
                <a:latin typeface="Verdana" charset="0"/>
                <a:cs typeface="Arial" charset="0"/>
              </a:rPr>
              <a:t>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{(F,G,H),r};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( r );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FC1E69-AAE7-2444-BDAC-A8D7AD712FC9}" type="slidenum">
              <a:rPr lang="en-US" sz="1400" b="0"/>
              <a:pPr/>
              <a:t>32</a:t>
            </a:fld>
            <a:endParaRPr lang="en-US" sz="1400" b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Logic operations - summary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 Narrow" charset="0"/>
              </a:rPr>
              <a:t>Recursive routines – traverse the DAGs depth first</a:t>
            </a:r>
          </a:p>
          <a:p>
            <a:r>
              <a:rPr lang="en-US" dirty="0">
                <a:latin typeface="Arial Narrow" charset="0"/>
              </a:rPr>
              <a:t>Two tables: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Unique table</a:t>
            </a:r>
            <a:r>
              <a:rPr lang="en-US" dirty="0">
                <a:latin typeface="Arial Narrow" charset="0"/>
              </a:rPr>
              <a:t> – hash table with an entry for each BDD node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Computed table</a:t>
            </a:r>
            <a:r>
              <a:rPr lang="en-US" dirty="0">
                <a:latin typeface="Arial Narrow" charset="0"/>
              </a:rPr>
              <a:t> – </a:t>
            </a:r>
            <a:r>
              <a:rPr lang="en-US">
                <a:latin typeface="Arial Narrow" charset="0"/>
              </a:rPr>
              <a:t>store previously-computed </a:t>
            </a:r>
            <a:r>
              <a:rPr lang="en-US" dirty="0">
                <a:latin typeface="Arial Narrow" charset="0"/>
              </a:rPr>
              <a:t>partial results </a:t>
            </a:r>
          </a:p>
          <a:p>
            <a:r>
              <a:rPr lang="en-US" dirty="0">
                <a:latin typeface="Arial Narrow" charset="0"/>
              </a:rPr>
              <a:t>Time complexity is quadratic in the BDD sizes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A54B5D5-F417-F144-BEFE-891DCC232B15}" type="slidenum">
              <a:rPr lang="en-US" sz="1400" b="0"/>
              <a:pPr/>
              <a:t>33</a:t>
            </a:fld>
            <a:endParaRPr lang="en-US" sz="1400" b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Some algorithmic complexities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dirty="0">
                <a:latin typeface="Arial Narrow" charset="0"/>
              </a:rPr>
              <a:t>Checking tautology 		K time</a:t>
            </a:r>
          </a:p>
          <a:p>
            <a:pPr lvl="1"/>
            <a:r>
              <a:rPr lang="en-US" dirty="0">
                <a:latin typeface="Arial Narrow" charset="0"/>
              </a:rPr>
              <a:t>Checking identity 		K time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r>
              <a:rPr lang="en-US" dirty="0" err="1">
                <a:latin typeface="Arial Narrow" charset="0"/>
              </a:rPr>
              <a:t>Satisfiability</a:t>
            </a:r>
            <a:r>
              <a:rPr lang="en-US" dirty="0">
                <a:latin typeface="Arial Narrow" charset="0"/>
              </a:rPr>
              <a:t>			linear (#</a:t>
            </a:r>
            <a:r>
              <a:rPr lang="en-US" dirty="0" err="1">
                <a:latin typeface="Arial Narrow" charset="0"/>
              </a:rPr>
              <a:t>vars</a:t>
            </a:r>
            <a:r>
              <a:rPr lang="en-US" dirty="0">
                <a:latin typeface="Arial Narrow" charset="0"/>
              </a:rPr>
              <a:t>)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r>
              <a:rPr lang="en-US" dirty="0">
                <a:latin typeface="Arial Narrow" charset="0"/>
              </a:rPr>
              <a:t>Binary operators: AND, OR	quadratic</a:t>
            </a:r>
            <a:endParaRPr lang="en-US" baseline="30000" dirty="0">
              <a:latin typeface="Arial Narrow" charset="0"/>
            </a:endParaRPr>
          </a:p>
          <a:p>
            <a:pPr lvl="1"/>
            <a:r>
              <a:rPr lang="en-US" dirty="0">
                <a:latin typeface="Arial Narrow" charset="0"/>
              </a:rPr>
              <a:t>Smoothing, Consensus		quadratic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09600D5-B367-F94E-A8C9-0A59B5F069BB}" type="slidenum">
              <a:rPr lang="en-US" sz="1400" b="0"/>
              <a:pPr/>
              <a:t>34</a:t>
            </a:fld>
            <a:endParaRPr lang="en-US" sz="1400" b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Motivation - again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Why are ROBDD popular?</a:t>
            </a:r>
          </a:p>
          <a:p>
            <a:pPr lvl="1"/>
            <a:r>
              <a:rPr lang="en-US" dirty="0">
                <a:latin typeface="Arial Narrow" charset="0"/>
              </a:rPr>
              <a:t>Several intractable problems can be solved in polynomial time</a:t>
            </a:r>
          </a:p>
          <a:p>
            <a:pPr lvl="2"/>
            <a:r>
              <a:rPr lang="en-US" dirty="0">
                <a:latin typeface="Arial Narrow" charset="0"/>
              </a:rPr>
              <a:t>Of the BDD size</a:t>
            </a:r>
          </a:p>
          <a:p>
            <a:pPr lvl="1"/>
            <a:r>
              <a:rPr lang="en-US" dirty="0">
                <a:latin typeface="Arial Narrow" charset="0"/>
              </a:rPr>
              <a:t>In several cases, the BDD sizes grow mildly with the problem size</a:t>
            </a:r>
          </a:p>
          <a:p>
            <a:pPr lvl="2"/>
            <a:r>
              <a:rPr lang="en-US" dirty="0">
                <a:latin typeface="Arial Narrow" charset="0"/>
              </a:rPr>
              <a:t>Variables</a:t>
            </a:r>
          </a:p>
          <a:p>
            <a:r>
              <a:rPr lang="en-US" dirty="0">
                <a:latin typeface="Arial Narrow" charset="0"/>
              </a:rPr>
              <a:t>This does not mean that BDD solve intractable problems in polynomial time</a:t>
            </a:r>
          </a:p>
          <a:p>
            <a:pPr lvl="1"/>
            <a:r>
              <a:rPr lang="en-US" dirty="0">
                <a:latin typeface="Arial Narrow" charset="0"/>
              </a:rPr>
              <a:t>Few counterexamples exists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2E3F2B1-2F37-DA43-8BE2-DCA2B2378BE3}" type="slidenum">
              <a:rPr lang="en-US" sz="1400" b="0"/>
              <a:pPr/>
              <a:t>35</a:t>
            </a:fld>
            <a:endParaRPr lang="en-US" sz="1400" b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Module 2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Objectives:</a:t>
            </a:r>
          </a:p>
          <a:p>
            <a:pPr lvl="1"/>
            <a:r>
              <a:rPr lang="en-US">
                <a:latin typeface="Arial Narrow" charset="0"/>
              </a:rPr>
              <a:t>Variable ordering (static and dynamic)</a:t>
            </a:r>
          </a:p>
          <a:p>
            <a:pPr lvl="1"/>
            <a:r>
              <a:rPr lang="en-US">
                <a:latin typeface="Arial Narrow" charset="0"/>
              </a:rPr>
              <a:t>Other diagrams and applications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F7EAE30-A6A7-5045-8A3A-B4FC1BCA18B0}" type="slidenum">
              <a:rPr lang="en-US" sz="1400" b="0"/>
              <a:pPr/>
              <a:t>36</a:t>
            </a:fld>
            <a:endParaRPr lang="en-US" sz="1400" b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The importance of variable order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75288" y="2133600"/>
            <a:ext cx="1952625" cy="3797300"/>
            <a:chOff x="3954" y="1448"/>
            <a:chExt cx="1230" cy="2392"/>
          </a:xfrm>
        </p:grpSpPr>
        <p:grpSp>
          <p:nvGrpSpPr>
            <p:cNvPr id="78920" name="Group 5"/>
            <p:cNvGrpSpPr>
              <a:grpSpLocks/>
            </p:cNvGrpSpPr>
            <p:nvPr/>
          </p:nvGrpSpPr>
          <p:grpSpPr bwMode="auto">
            <a:xfrm>
              <a:off x="4441" y="3638"/>
              <a:ext cx="167" cy="202"/>
              <a:chOff x="3087" y="2784"/>
              <a:chExt cx="167" cy="202"/>
            </a:xfrm>
          </p:grpSpPr>
          <p:sp>
            <p:nvSpPr>
              <p:cNvPr id="78964" name="Rectangle 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5" name="Rectangle 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6" name="Rectangle 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921" name="Group 9"/>
            <p:cNvGrpSpPr>
              <a:grpSpLocks/>
            </p:cNvGrpSpPr>
            <p:nvPr/>
          </p:nvGrpSpPr>
          <p:grpSpPr bwMode="auto">
            <a:xfrm>
              <a:off x="4992" y="3638"/>
              <a:ext cx="167" cy="202"/>
              <a:chOff x="3087" y="2784"/>
              <a:chExt cx="167" cy="202"/>
            </a:xfrm>
          </p:grpSpPr>
          <p:sp>
            <p:nvSpPr>
              <p:cNvPr id="78961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Rectangle 1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922" name="Group 13"/>
            <p:cNvGrpSpPr>
              <a:grpSpLocks/>
            </p:cNvGrpSpPr>
            <p:nvPr/>
          </p:nvGrpSpPr>
          <p:grpSpPr bwMode="auto">
            <a:xfrm>
              <a:off x="4363" y="3110"/>
              <a:ext cx="821" cy="558"/>
              <a:chOff x="3019" y="3216"/>
              <a:chExt cx="821" cy="558"/>
            </a:xfrm>
          </p:grpSpPr>
          <p:grpSp>
            <p:nvGrpSpPr>
              <p:cNvPr id="78949" name="Group 14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78958" name="Freeform 1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9" name="Freeform 1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0" name="Rectangle 17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50" name="Freeform 18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51" name="Freeform 19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8952" name="Group 20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78955" name="Freeform 2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6" name="Freeform 2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7" name="Rectangle 23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53" name="Freeform 24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54" name="Freeform 25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8923" name="Group 26"/>
            <p:cNvGrpSpPr>
              <a:grpSpLocks/>
            </p:cNvGrpSpPr>
            <p:nvPr/>
          </p:nvGrpSpPr>
          <p:grpSpPr bwMode="auto">
            <a:xfrm>
              <a:off x="4315" y="2120"/>
              <a:ext cx="293" cy="305"/>
              <a:chOff x="2895" y="1488"/>
              <a:chExt cx="293" cy="305"/>
            </a:xfrm>
          </p:grpSpPr>
          <p:sp>
            <p:nvSpPr>
              <p:cNvPr id="78946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7" name="Freeform 2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8" name="Rectangle 29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24" name="Freeform 30"/>
            <p:cNvSpPr>
              <a:spLocks/>
            </p:cNvSpPr>
            <p:nvPr/>
          </p:nvSpPr>
          <p:spPr bwMode="auto">
            <a:xfrm>
              <a:off x="4560" y="2389"/>
              <a:ext cx="198" cy="265"/>
            </a:xfrm>
            <a:custGeom>
              <a:avLst/>
              <a:gdLst>
                <a:gd name="T0" fmla="*/ 0 w 198"/>
                <a:gd name="T1" fmla="*/ 0 h 265"/>
                <a:gd name="T2" fmla="*/ 198 w 198"/>
                <a:gd name="T3" fmla="*/ 265 h 265"/>
                <a:gd name="T4" fmla="*/ 0 60000 65536"/>
                <a:gd name="T5" fmla="*/ 0 60000 65536"/>
                <a:gd name="T6" fmla="*/ 0 w 198"/>
                <a:gd name="T7" fmla="*/ 0 h 265"/>
                <a:gd name="T8" fmla="*/ 198 w 198"/>
                <a:gd name="T9" fmla="*/ 265 h 2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65">
                  <a:moveTo>
                    <a:pt x="0" y="0"/>
                  </a:moveTo>
                  <a:lnTo>
                    <a:pt x="198" y="265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25" name="Freeform 31"/>
            <p:cNvSpPr>
              <a:spLocks/>
            </p:cNvSpPr>
            <p:nvPr/>
          </p:nvSpPr>
          <p:spPr bwMode="auto">
            <a:xfrm>
              <a:off x="3954" y="2389"/>
              <a:ext cx="522" cy="1267"/>
            </a:xfrm>
            <a:custGeom>
              <a:avLst/>
              <a:gdLst>
                <a:gd name="T0" fmla="*/ 414 w 522"/>
                <a:gd name="T1" fmla="*/ 0 h 1267"/>
                <a:gd name="T2" fmla="*/ 18 w 522"/>
                <a:gd name="T3" fmla="*/ 595 h 1267"/>
                <a:gd name="T4" fmla="*/ 522 w 522"/>
                <a:gd name="T5" fmla="*/ 1267 h 1267"/>
                <a:gd name="T6" fmla="*/ 0 60000 65536"/>
                <a:gd name="T7" fmla="*/ 0 60000 65536"/>
                <a:gd name="T8" fmla="*/ 0 60000 65536"/>
                <a:gd name="T9" fmla="*/ 0 w 522"/>
                <a:gd name="T10" fmla="*/ 0 h 1267"/>
                <a:gd name="T11" fmla="*/ 522 w 522"/>
                <a:gd name="T12" fmla="*/ 1267 h 1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2" h="1267">
                  <a:moveTo>
                    <a:pt x="414" y="0"/>
                  </a:moveTo>
                  <a:cubicBezTo>
                    <a:pt x="348" y="99"/>
                    <a:pt x="0" y="384"/>
                    <a:pt x="18" y="595"/>
                  </a:cubicBezTo>
                  <a:cubicBezTo>
                    <a:pt x="36" y="806"/>
                    <a:pt x="417" y="1127"/>
                    <a:pt x="522" y="1267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26" name="Group 32"/>
            <p:cNvGrpSpPr>
              <a:grpSpLocks/>
            </p:cNvGrpSpPr>
            <p:nvPr/>
          </p:nvGrpSpPr>
          <p:grpSpPr bwMode="auto">
            <a:xfrm>
              <a:off x="4843" y="2120"/>
              <a:ext cx="293" cy="305"/>
              <a:chOff x="2895" y="1488"/>
              <a:chExt cx="293" cy="305"/>
            </a:xfrm>
          </p:grpSpPr>
          <p:sp>
            <p:nvSpPr>
              <p:cNvPr id="78943" name="Freeform 3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4" name="Freeform 3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5" name="Rectangle 3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27" name="Freeform 36"/>
            <p:cNvSpPr>
              <a:spLocks/>
            </p:cNvSpPr>
            <p:nvPr/>
          </p:nvSpPr>
          <p:spPr bwMode="auto">
            <a:xfrm>
              <a:off x="4800" y="2414"/>
              <a:ext cx="258" cy="240"/>
            </a:xfrm>
            <a:custGeom>
              <a:avLst/>
              <a:gdLst>
                <a:gd name="T0" fmla="*/ 258 w 258"/>
                <a:gd name="T1" fmla="*/ 0 h 240"/>
                <a:gd name="T2" fmla="*/ 0 w 258"/>
                <a:gd name="T3" fmla="*/ 240 h 240"/>
                <a:gd name="T4" fmla="*/ 0 60000 65536"/>
                <a:gd name="T5" fmla="*/ 0 60000 65536"/>
                <a:gd name="T6" fmla="*/ 0 w 258"/>
                <a:gd name="T7" fmla="*/ 0 h 240"/>
                <a:gd name="T8" fmla="*/ 258 w 25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240">
                  <a:moveTo>
                    <a:pt x="258" y="0"/>
                  </a:moveTo>
                  <a:lnTo>
                    <a:pt x="0" y="240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28" name="Freeform 37"/>
            <p:cNvSpPr>
              <a:spLocks/>
            </p:cNvSpPr>
            <p:nvPr/>
          </p:nvSpPr>
          <p:spPr bwMode="auto">
            <a:xfrm>
              <a:off x="4127" y="2389"/>
              <a:ext cx="769" cy="1267"/>
            </a:xfrm>
            <a:custGeom>
              <a:avLst/>
              <a:gdLst>
                <a:gd name="T0" fmla="*/ 769 w 769"/>
                <a:gd name="T1" fmla="*/ 0 h 1267"/>
                <a:gd name="T2" fmla="*/ 67 w 769"/>
                <a:gd name="T3" fmla="*/ 547 h 1267"/>
                <a:gd name="T4" fmla="*/ 367 w 769"/>
                <a:gd name="T5" fmla="*/ 1267 h 1267"/>
                <a:gd name="T6" fmla="*/ 0 60000 65536"/>
                <a:gd name="T7" fmla="*/ 0 60000 65536"/>
                <a:gd name="T8" fmla="*/ 0 60000 65536"/>
                <a:gd name="T9" fmla="*/ 0 w 769"/>
                <a:gd name="T10" fmla="*/ 0 h 1267"/>
                <a:gd name="T11" fmla="*/ 769 w 769"/>
                <a:gd name="T12" fmla="*/ 1267 h 1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9" h="1267">
                  <a:moveTo>
                    <a:pt x="769" y="0"/>
                  </a:moveTo>
                  <a:cubicBezTo>
                    <a:pt x="652" y="91"/>
                    <a:pt x="134" y="336"/>
                    <a:pt x="67" y="547"/>
                  </a:cubicBezTo>
                  <a:cubicBezTo>
                    <a:pt x="0" y="758"/>
                    <a:pt x="305" y="1117"/>
                    <a:pt x="367" y="1267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29" name="Group 38"/>
            <p:cNvGrpSpPr>
              <a:grpSpLocks/>
            </p:cNvGrpSpPr>
            <p:nvPr/>
          </p:nvGrpSpPr>
          <p:grpSpPr bwMode="auto">
            <a:xfrm>
              <a:off x="4478" y="1656"/>
              <a:ext cx="512" cy="477"/>
              <a:chOff x="4064" y="1344"/>
              <a:chExt cx="512" cy="477"/>
            </a:xfrm>
          </p:grpSpPr>
          <p:grpSp>
            <p:nvGrpSpPr>
              <p:cNvPr id="78937" name="Group 39"/>
              <p:cNvGrpSpPr>
                <a:grpSpLocks/>
              </p:cNvGrpSpPr>
              <p:nvPr/>
            </p:nvGrpSpPr>
            <p:grpSpPr bwMode="auto">
              <a:xfrm>
                <a:off x="4171" y="1344"/>
                <a:ext cx="293" cy="305"/>
                <a:chOff x="2895" y="1488"/>
                <a:chExt cx="293" cy="305"/>
              </a:xfrm>
            </p:grpSpPr>
            <p:sp>
              <p:nvSpPr>
                <p:cNvPr id="78940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1" name="Freeform 4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95" y="1488"/>
                  <a:ext cx="11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38" name="Freeform 43"/>
              <p:cNvSpPr>
                <a:spLocks/>
              </p:cNvSpPr>
              <p:nvPr/>
            </p:nvSpPr>
            <p:spPr bwMode="auto">
              <a:xfrm>
                <a:off x="4416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39" name="Freeform 44"/>
              <p:cNvSpPr>
                <a:spLocks/>
              </p:cNvSpPr>
              <p:nvPr/>
            </p:nvSpPr>
            <p:spPr bwMode="auto">
              <a:xfrm flipH="1">
                <a:off x="4064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8930" name="Freeform 45"/>
            <p:cNvSpPr>
              <a:spLocks/>
            </p:cNvSpPr>
            <p:nvPr/>
          </p:nvSpPr>
          <p:spPr bwMode="auto">
            <a:xfrm flipH="1">
              <a:off x="4752" y="1448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31" name="Group 46"/>
            <p:cNvGrpSpPr>
              <a:grpSpLocks/>
            </p:cNvGrpSpPr>
            <p:nvPr/>
          </p:nvGrpSpPr>
          <p:grpSpPr bwMode="auto">
            <a:xfrm>
              <a:off x="4627" y="2644"/>
              <a:ext cx="293" cy="305"/>
              <a:chOff x="2895" y="1488"/>
              <a:chExt cx="293" cy="305"/>
            </a:xfrm>
          </p:grpSpPr>
          <p:sp>
            <p:nvSpPr>
              <p:cNvPr id="78934" name="Freeform 4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5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6" name="Rectangle 49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32" name="Freeform 50"/>
            <p:cNvSpPr>
              <a:spLocks/>
            </p:cNvSpPr>
            <p:nvPr/>
          </p:nvSpPr>
          <p:spPr bwMode="auto">
            <a:xfrm>
              <a:off x="4872" y="2913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33" name="Freeform 51"/>
            <p:cNvSpPr>
              <a:spLocks/>
            </p:cNvSpPr>
            <p:nvPr/>
          </p:nvSpPr>
          <p:spPr bwMode="auto">
            <a:xfrm flipH="1">
              <a:off x="4520" y="2913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8854" name="Group 52"/>
          <p:cNvGrpSpPr>
            <a:grpSpLocks/>
          </p:cNvGrpSpPr>
          <p:nvPr/>
        </p:nvGrpSpPr>
        <p:grpSpPr bwMode="auto">
          <a:xfrm>
            <a:off x="1295400" y="2212975"/>
            <a:ext cx="3506788" cy="3717925"/>
            <a:chOff x="1321" y="1439"/>
            <a:chExt cx="2209" cy="2342"/>
          </a:xfrm>
        </p:grpSpPr>
        <p:grpSp>
          <p:nvGrpSpPr>
            <p:cNvPr id="78856" name="Group 53"/>
            <p:cNvGrpSpPr>
              <a:grpSpLocks/>
            </p:cNvGrpSpPr>
            <p:nvPr/>
          </p:nvGrpSpPr>
          <p:grpSpPr bwMode="auto">
            <a:xfrm>
              <a:off x="2041" y="3579"/>
              <a:ext cx="167" cy="202"/>
              <a:chOff x="3087" y="2784"/>
              <a:chExt cx="167" cy="202"/>
            </a:xfrm>
          </p:grpSpPr>
          <p:sp>
            <p:nvSpPr>
              <p:cNvPr id="78917" name="Rectangle 5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Rectangle 5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9" name="Rectangle 5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857" name="Group 57"/>
            <p:cNvGrpSpPr>
              <a:grpSpLocks/>
            </p:cNvGrpSpPr>
            <p:nvPr/>
          </p:nvGrpSpPr>
          <p:grpSpPr bwMode="auto">
            <a:xfrm>
              <a:off x="2592" y="3579"/>
              <a:ext cx="167" cy="202"/>
              <a:chOff x="3087" y="2784"/>
              <a:chExt cx="167" cy="202"/>
            </a:xfrm>
          </p:grpSpPr>
          <p:sp>
            <p:nvSpPr>
              <p:cNvPr id="78914" name="Rectangle 5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Rectangle 5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Rectangle 60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858" name="Group 61"/>
            <p:cNvGrpSpPr>
              <a:grpSpLocks/>
            </p:cNvGrpSpPr>
            <p:nvPr/>
          </p:nvGrpSpPr>
          <p:grpSpPr bwMode="auto">
            <a:xfrm>
              <a:off x="1963" y="3051"/>
              <a:ext cx="293" cy="305"/>
              <a:chOff x="2895" y="1488"/>
              <a:chExt cx="293" cy="305"/>
            </a:xfrm>
          </p:grpSpPr>
          <p:sp>
            <p:nvSpPr>
              <p:cNvPr id="78911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2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3" name="Rectangle 64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59" name="Freeform 65"/>
            <p:cNvSpPr>
              <a:spLocks/>
            </p:cNvSpPr>
            <p:nvPr/>
          </p:nvSpPr>
          <p:spPr bwMode="auto">
            <a:xfrm>
              <a:off x="2208" y="3320"/>
              <a:ext cx="456" cy="283"/>
            </a:xfrm>
            <a:custGeom>
              <a:avLst/>
              <a:gdLst>
                <a:gd name="T0" fmla="*/ 0 w 456"/>
                <a:gd name="T1" fmla="*/ 0 h 283"/>
                <a:gd name="T2" fmla="*/ 456 w 456"/>
                <a:gd name="T3" fmla="*/ 283 h 283"/>
                <a:gd name="T4" fmla="*/ 0 60000 65536"/>
                <a:gd name="T5" fmla="*/ 0 60000 65536"/>
                <a:gd name="T6" fmla="*/ 0 w 456"/>
                <a:gd name="T7" fmla="*/ 0 h 283"/>
                <a:gd name="T8" fmla="*/ 456 w 456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83">
                  <a:moveTo>
                    <a:pt x="0" y="0"/>
                  </a:moveTo>
                  <a:lnTo>
                    <a:pt x="456" y="283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0" name="Freeform 66"/>
            <p:cNvSpPr>
              <a:spLocks/>
            </p:cNvSpPr>
            <p:nvPr/>
          </p:nvSpPr>
          <p:spPr bwMode="auto">
            <a:xfrm>
              <a:off x="2016" y="3320"/>
              <a:ext cx="90" cy="283"/>
            </a:xfrm>
            <a:custGeom>
              <a:avLst/>
              <a:gdLst>
                <a:gd name="T0" fmla="*/ 0 w 90"/>
                <a:gd name="T1" fmla="*/ 0 h 283"/>
                <a:gd name="T2" fmla="*/ 90 w 90"/>
                <a:gd name="T3" fmla="*/ 283 h 283"/>
                <a:gd name="T4" fmla="*/ 0 60000 65536"/>
                <a:gd name="T5" fmla="*/ 0 60000 65536"/>
                <a:gd name="T6" fmla="*/ 0 w 90"/>
                <a:gd name="T7" fmla="*/ 0 h 283"/>
                <a:gd name="T8" fmla="*/ 90 w 90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83">
                  <a:moveTo>
                    <a:pt x="0" y="0"/>
                  </a:moveTo>
                  <a:lnTo>
                    <a:pt x="90" y="283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1" name="Group 67"/>
            <p:cNvGrpSpPr>
              <a:grpSpLocks/>
            </p:cNvGrpSpPr>
            <p:nvPr/>
          </p:nvGrpSpPr>
          <p:grpSpPr bwMode="auto">
            <a:xfrm>
              <a:off x="2491" y="3051"/>
              <a:ext cx="293" cy="305"/>
              <a:chOff x="2895" y="1488"/>
              <a:chExt cx="293" cy="305"/>
            </a:xfrm>
          </p:grpSpPr>
          <p:sp>
            <p:nvSpPr>
              <p:cNvPr id="78908" name="Freeform 6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9" name="Freeform 6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0" name="Rectangle 7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2" name="Freeform 71"/>
            <p:cNvSpPr>
              <a:spLocks/>
            </p:cNvSpPr>
            <p:nvPr/>
          </p:nvSpPr>
          <p:spPr bwMode="auto">
            <a:xfrm>
              <a:off x="2670" y="3320"/>
              <a:ext cx="66" cy="289"/>
            </a:xfrm>
            <a:custGeom>
              <a:avLst/>
              <a:gdLst>
                <a:gd name="T0" fmla="*/ 66 w 66"/>
                <a:gd name="T1" fmla="*/ 0 h 289"/>
                <a:gd name="T2" fmla="*/ 0 w 66"/>
                <a:gd name="T3" fmla="*/ 289 h 289"/>
                <a:gd name="T4" fmla="*/ 0 60000 65536"/>
                <a:gd name="T5" fmla="*/ 0 60000 65536"/>
                <a:gd name="T6" fmla="*/ 0 w 66"/>
                <a:gd name="T7" fmla="*/ 0 h 289"/>
                <a:gd name="T8" fmla="*/ 66 w 66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289">
                  <a:moveTo>
                    <a:pt x="66" y="0"/>
                  </a:moveTo>
                  <a:lnTo>
                    <a:pt x="0" y="289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3" name="Freeform 72"/>
            <p:cNvSpPr>
              <a:spLocks/>
            </p:cNvSpPr>
            <p:nvPr/>
          </p:nvSpPr>
          <p:spPr bwMode="auto">
            <a:xfrm>
              <a:off x="2112" y="3320"/>
              <a:ext cx="432" cy="277"/>
            </a:xfrm>
            <a:custGeom>
              <a:avLst/>
              <a:gdLst>
                <a:gd name="T0" fmla="*/ 432 w 432"/>
                <a:gd name="T1" fmla="*/ 0 h 277"/>
                <a:gd name="T2" fmla="*/ 0 w 432"/>
                <a:gd name="T3" fmla="*/ 277 h 277"/>
                <a:gd name="T4" fmla="*/ 0 60000 65536"/>
                <a:gd name="T5" fmla="*/ 0 60000 65536"/>
                <a:gd name="T6" fmla="*/ 0 w 432"/>
                <a:gd name="T7" fmla="*/ 0 h 277"/>
                <a:gd name="T8" fmla="*/ 432 w 432"/>
                <a:gd name="T9" fmla="*/ 277 h 2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277">
                  <a:moveTo>
                    <a:pt x="432" y="0"/>
                  </a:moveTo>
                  <a:lnTo>
                    <a:pt x="0" y="277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4" name="Group 73"/>
            <p:cNvGrpSpPr>
              <a:grpSpLocks/>
            </p:cNvGrpSpPr>
            <p:nvPr/>
          </p:nvGrpSpPr>
          <p:grpSpPr bwMode="auto">
            <a:xfrm>
              <a:off x="1776" y="1439"/>
              <a:ext cx="1152" cy="685"/>
              <a:chOff x="1776" y="1448"/>
              <a:chExt cx="1152" cy="685"/>
            </a:xfrm>
          </p:grpSpPr>
          <p:grpSp>
            <p:nvGrpSpPr>
              <p:cNvPr id="78901" name="Group 74"/>
              <p:cNvGrpSpPr>
                <a:grpSpLocks/>
              </p:cNvGrpSpPr>
              <p:nvPr/>
            </p:nvGrpSpPr>
            <p:grpSpPr bwMode="auto">
              <a:xfrm>
                <a:off x="2235" y="1656"/>
                <a:ext cx="293" cy="305"/>
                <a:chOff x="2895" y="1488"/>
                <a:chExt cx="293" cy="305"/>
              </a:xfrm>
            </p:grpSpPr>
            <p:sp>
              <p:nvSpPr>
                <p:cNvPr id="78905" name="Freeform 7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6" name="Freeform 7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7" name="Rectangle 77"/>
                <p:cNvSpPr>
                  <a:spLocks noChangeArrowheads="1"/>
                </p:cNvSpPr>
                <p:nvPr/>
              </p:nvSpPr>
              <p:spPr bwMode="auto">
                <a:xfrm>
                  <a:off x="2995" y="1488"/>
                  <a:ext cx="11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02" name="Freeform 78"/>
              <p:cNvSpPr>
                <a:spLocks/>
              </p:cNvSpPr>
              <p:nvPr/>
            </p:nvSpPr>
            <p:spPr bwMode="auto">
              <a:xfrm>
                <a:off x="2480" y="1925"/>
                <a:ext cx="448" cy="208"/>
              </a:xfrm>
              <a:custGeom>
                <a:avLst/>
                <a:gdLst>
                  <a:gd name="T0" fmla="*/ 0 w 160"/>
                  <a:gd name="T1" fmla="*/ 0 h 208"/>
                  <a:gd name="T2" fmla="*/ 448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03" name="Freeform 79"/>
              <p:cNvSpPr>
                <a:spLocks/>
              </p:cNvSpPr>
              <p:nvPr/>
            </p:nvSpPr>
            <p:spPr bwMode="auto">
              <a:xfrm flipH="1">
                <a:off x="1776" y="1925"/>
                <a:ext cx="512" cy="208"/>
              </a:xfrm>
              <a:custGeom>
                <a:avLst/>
                <a:gdLst>
                  <a:gd name="T0" fmla="*/ 0 w 160"/>
                  <a:gd name="T1" fmla="*/ 0 h 208"/>
                  <a:gd name="T2" fmla="*/ 512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04" name="Freeform 80"/>
              <p:cNvSpPr>
                <a:spLocks/>
              </p:cNvSpPr>
              <p:nvPr/>
            </p:nvSpPr>
            <p:spPr bwMode="auto">
              <a:xfrm flipH="1">
                <a:off x="2382" y="1448"/>
                <a:ext cx="64" cy="208"/>
              </a:xfrm>
              <a:custGeom>
                <a:avLst/>
                <a:gdLst>
                  <a:gd name="T0" fmla="*/ 0 w 160"/>
                  <a:gd name="T1" fmla="*/ 0 h 208"/>
                  <a:gd name="T2" fmla="*/ 64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66FF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8865" name="Group 81"/>
            <p:cNvGrpSpPr>
              <a:grpSpLocks/>
            </p:cNvGrpSpPr>
            <p:nvPr/>
          </p:nvGrpSpPr>
          <p:grpSpPr bwMode="auto">
            <a:xfrm>
              <a:off x="1931" y="2579"/>
              <a:ext cx="293" cy="305"/>
              <a:chOff x="2895" y="1488"/>
              <a:chExt cx="293" cy="305"/>
            </a:xfrm>
          </p:grpSpPr>
          <p:sp>
            <p:nvSpPr>
              <p:cNvPr id="78898" name="Freeform 8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Freeform 8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Rectangle 8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6" name="Freeform 85"/>
            <p:cNvSpPr>
              <a:spLocks/>
            </p:cNvSpPr>
            <p:nvPr/>
          </p:nvSpPr>
          <p:spPr bwMode="auto">
            <a:xfrm>
              <a:off x="2118" y="2848"/>
              <a:ext cx="280" cy="734"/>
            </a:xfrm>
            <a:custGeom>
              <a:avLst/>
              <a:gdLst>
                <a:gd name="T0" fmla="*/ 58 w 280"/>
                <a:gd name="T1" fmla="*/ 0 h 734"/>
                <a:gd name="T2" fmla="*/ 270 w 280"/>
                <a:gd name="T3" fmla="*/ 290 h 734"/>
                <a:gd name="T4" fmla="*/ 0 w 280"/>
                <a:gd name="T5" fmla="*/ 734 h 734"/>
                <a:gd name="T6" fmla="*/ 0 60000 65536"/>
                <a:gd name="T7" fmla="*/ 0 60000 65536"/>
                <a:gd name="T8" fmla="*/ 0 60000 65536"/>
                <a:gd name="T9" fmla="*/ 0 w 280"/>
                <a:gd name="T10" fmla="*/ 0 h 734"/>
                <a:gd name="T11" fmla="*/ 280 w 280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734">
                  <a:moveTo>
                    <a:pt x="58" y="0"/>
                  </a:moveTo>
                  <a:cubicBezTo>
                    <a:pt x="93" y="48"/>
                    <a:pt x="280" y="168"/>
                    <a:pt x="270" y="290"/>
                  </a:cubicBezTo>
                  <a:cubicBezTo>
                    <a:pt x="260" y="412"/>
                    <a:pt x="56" y="642"/>
                    <a:pt x="0" y="73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7" name="Freeform 86"/>
            <p:cNvSpPr>
              <a:spLocks/>
            </p:cNvSpPr>
            <p:nvPr/>
          </p:nvSpPr>
          <p:spPr bwMode="auto">
            <a:xfrm>
              <a:off x="1984" y="2848"/>
              <a:ext cx="74" cy="212"/>
            </a:xfrm>
            <a:custGeom>
              <a:avLst/>
              <a:gdLst>
                <a:gd name="T0" fmla="*/ 0 w 74"/>
                <a:gd name="T1" fmla="*/ 0 h 212"/>
                <a:gd name="T2" fmla="*/ 74 w 74"/>
                <a:gd name="T3" fmla="*/ 212 h 212"/>
                <a:gd name="T4" fmla="*/ 0 60000 65536"/>
                <a:gd name="T5" fmla="*/ 0 60000 65536"/>
                <a:gd name="T6" fmla="*/ 0 w 74"/>
                <a:gd name="T7" fmla="*/ 0 h 212"/>
                <a:gd name="T8" fmla="*/ 74 w 74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12">
                  <a:moveTo>
                    <a:pt x="0" y="0"/>
                  </a:moveTo>
                  <a:cubicBezTo>
                    <a:pt x="12" y="35"/>
                    <a:pt x="59" y="168"/>
                    <a:pt x="74" y="21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8" name="Group 87"/>
            <p:cNvGrpSpPr>
              <a:grpSpLocks/>
            </p:cNvGrpSpPr>
            <p:nvPr/>
          </p:nvGrpSpPr>
          <p:grpSpPr bwMode="auto">
            <a:xfrm>
              <a:off x="2763" y="2115"/>
              <a:ext cx="293" cy="305"/>
              <a:chOff x="2895" y="1488"/>
              <a:chExt cx="293" cy="305"/>
            </a:xfrm>
          </p:grpSpPr>
          <p:sp>
            <p:nvSpPr>
              <p:cNvPr id="78895" name="Freeform 8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6" name="Freeform 8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Rectangle 9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9" name="Freeform 91"/>
            <p:cNvSpPr>
              <a:spLocks/>
            </p:cNvSpPr>
            <p:nvPr/>
          </p:nvSpPr>
          <p:spPr bwMode="auto">
            <a:xfrm>
              <a:off x="3008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0" name="Freeform 92"/>
            <p:cNvSpPr>
              <a:spLocks/>
            </p:cNvSpPr>
            <p:nvPr/>
          </p:nvSpPr>
          <p:spPr bwMode="auto">
            <a:xfrm flipH="1">
              <a:off x="2656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1" name="Group 93"/>
            <p:cNvGrpSpPr>
              <a:grpSpLocks/>
            </p:cNvGrpSpPr>
            <p:nvPr/>
          </p:nvGrpSpPr>
          <p:grpSpPr bwMode="auto">
            <a:xfrm>
              <a:off x="1643" y="2115"/>
              <a:ext cx="293" cy="305"/>
              <a:chOff x="2895" y="1488"/>
              <a:chExt cx="293" cy="305"/>
            </a:xfrm>
          </p:grpSpPr>
          <p:sp>
            <p:nvSpPr>
              <p:cNvPr id="78892" name="Freeform 9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Freeform 9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Rectangle 9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2" name="Freeform 97"/>
            <p:cNvSpPr>
              <a:spLocks/>
            </p:cNvSpPr>
            <p:nvPr/>
          </p:nvSpPr>
          <p:spPr bwMode="auto">
            <a:xfrm>
              <a:off x="1888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3" name="Freeform 98"/>
            <p:cNvSpPr>
              <a:spLocks/>
            </p:cNvSpPr>
            <p:nvPr/>
          </p:nvSpPr>
          <p:spPr bwMode="auto">
            <a:xfrm flipH="1">
              <a:off x="1536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4" name="Group 99"/>
            <p:cNvGrpSpPr>
              <a:grpSpLocks/>
            </p:cNvGrpSpPr>
            <p:nvPr/>
          </p:nvGrpSpPr>
          <p:grpSpPr bwMode="auto">
            <a:xfrm>
              <a:off x="2475" y="2579"/>
              <a:ext cx="293" cy="305"/>
              <a:chOff x="2895" y="1488"/>
              <a:chExt cx="293" cy="305"/>
            </a:xfrm>
          </p:grpSpPr>
          <p:sp>
            <p:nvSpPr>
              <p:cNvPr id="78889" name="Freeform 10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Freeform 10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Rectangle 10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5" name="Freeform 103"/>
            <p:cNvSpPr>
              <a:spLocks/>
            </p:cNvSpPr>
            <p:nvPr/>
          </p:nvSpPr>
          <p:spPr bwMode="auto">
            <a:xfrm flipH="1">
              <a:off x="2640" y="2848"/>
              <a:ext cx="48" cy="224"/>
            </a:xfrm>
            <a:custGeom>
              <a:avLst/>
              <a:gdLst>
                <a:gd name="T0" fmla="*/ 0 w 160"/>
                <a:gd name="T1" fmla="*/ 0 h 208"/>
                <a:gd name="T2" fmla="*/ 48 w 160"/>
                <a:gd name="T3" fmla="*/ 224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6" name="Freeform 104"/>
            <p:cNvSpPr>
              <a:spLocks/>
            </p:cNvSpPr>
            <p:nvPr/>
          </p:nvSpPr>
          <p:spPr bwMode="auto">
            <a:xfrm>
              <a:off x="2124" y="2848"/>
              <a:ext cx="404" cy="734"/>
            </a:xfrm>
            <a:custGeom>
              <a:avLst/>
              <a:gdLst>
                <a:gd name="T0" fmla="*/ 404 w 404"/>
                <a:gd name="T1" fmla="*/ 0 h 734"/>
                <a:gd name="T2" fmla="*/ 318 w 404"/>
                <a:gd name="T3" fmla="*/ 392 h 734"/>
                <a:gd name="T4" fmla="*/ 0 w 404"/>
                <a:gd name="T5" fmla="*/ 734 h 734"/>
                <a:gd name="T6" fmla="*/ 0 60000 65536"/>
                <a:gd name="T7" fmla="*/ 0 60000 65536"/>
                <a:gd name="T8" fmla="*/ 0 60000 65536"/>
                <a:gd name="T9" fmla="*/ 0 w 404"/>
                <a:gd name="T10" fmla="*/ 0 h 734"/>
                <a:gd name="T11" fmla="*/ 404 w 404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" h="734">
                  <a:moveTo>
                    <a:pt x="404" y="0"/>
                  </a:moveTo>
                  <a:cubicBezTo>
                    <a:pt x="390" y="65"/>
                    <a:pt x="385" y="270"/>
                    <a:pt x="318" y="392"/>
                  </a:cubicBezTo>
                  <a:cubicBezTo>
                    <a:pt x="251" y="514"/>
                    <a:pt x="66" y="663"/>
                    <a:pt x="0" y="73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7" name="Group 105"/>
            <p:cNvGrpSpPr>
              <a:grpSpLocks/>
            </p:cNvGrpSpPr>
            <p:nvPr/>
          </p:nvGrpSpPr>
          <p:grpSpPr bwMode="auto">
            <a:xfrm>
              <a:off x="1355" y="2579"/>
              <a:ext cx="293" cy="305"/>
              <a:chOff x="2895" y="1488"/>
              <a:chExt cx="293" cy="305"/>
            </a:xfrm>
          </p:grpSpPr>
          <p:sp>
            <p:nvSpPr>
              <p:cNvPr id="78886" name="Freeform 10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Freeform 10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Rectangle 10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8" name="Freeform 109"/>
            <p:cNvSpPr>
              <a:spLocks/>
            </p:cNvSpPr>
            <p:nvPr/>
          </p:nvSpPr>
          <p:spPr bwMode="auto">
            <a:xfrm>
              <a:off x="1600" y="2848"/>
              <a:ext cx="452" cy="212"/>
            </a:xfrm>
            <a:custGeom>
              <a:avLst/>
              <a:gdLst>
                <a:gd name="T0" fmla="*/ 0 w 452"/>
                <a:gd name="T1" fmla="*/ 0 h 212"/>
                <a:gd name="T2" fmla="*/ 452 w 452"/>
                <a:gd name="T3" fmla="*/ 212 h 212"/>
                <a:gd name="T4" fmla="*/ 0 60000 65536"/>
                <a:gd name="T5" fmla="*/ 0 60000 65536"/>
                <a:gd name="T6" fmla="*/ 0 w 452"/>
                <a:gd name="T7" fmla="*/ 0 h 212"/>
                <a:gd name="T8" fmla="*/ 452 w 452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212">
                  <a:moveTo>
                    <a:pt x="0" y="0"/>
                  </a:moveTo>
                  <a:lnTo>
                    <a:pt x="452" y="212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9" name="Freeform 110"/>
            <p:cNvSpPr>
              <a:spLocks/>
            </p:cNvSpPr>
            <p:nvPr/>
          </p:nvSpPr>
          <p:spPr bwMode="auto">
            <a:xfrm>
              <a:off x="1321" y="2848"/>
              <a:ext cx="767" cy="752"/>
            </a:xfrm>
            <a:custGeom>
              <a:avLst/>
              <a:gdLst>
                <a:gd name="T0" fmla="*/ 87 w 767"/>
                <a:gd name="T1" fmla="*/ 0 h 752"/>
                <a:gd name="T2" fmla="*/ 113 w 767"/>
                <a:gd name="T3" fmla="*/ 482 h 752"/>
                <a:gd name="T4" fmla="*/ 767 w 767"/>
                <a:gd name="T5" fmla="*/ 752 h 752"/>
                <a:gd name="T6" fmla="*/ 0 60000 65536"/>
                <a:gd name="T7" fmla="*/ 0 60000 65536"/>
                <a:gd name="T8" fmla="*/ 0 60000 65536"/>
                <a:gd name="T9" fmla="*/ 0 w 767"/>
                <a:gd name="T10" fmla="*/ 0 h 752"/>
                <a:gd name="T11" fmla="*/ 767 w 767"/>
                <a:gd name="T12" fmla="*/ 752 h 7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7" h="752">
                  <a:moveTo>
                    <a:pt x="87" y="0"/>
                  </a:moveTo>
                  <a:cubicBezTo>
                    <a:pt x="91" y="80"/>
                    <a:pt x="0" y="357"/>
                    <a:pt x="113" y="482"/>
                  </a:cubicBezTo>
                  <a:cubicBezTo>
                    <a:pt x="226" y="607"/>
                    <a:pt x="631" y="696"/>
                    <a:pt x="767" y="75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80" name="Group 111"/>
            <p:cNvGrpSpPr>
              <a:grpSpLocks/>
            </p:cNvGrpSpPr>
            <p:nvPr/>
          </p:nvGrpSpPr>
          <p:grpSpPr bwMode="auto">
            <a:xfrm>
              <a:off x="3051" y="2579"/>
              <a:ext cx="293" cy="305"/>
              <a:chOff x="2895" y="1488"/>
              <a:chExt cx="293" cy="305"/>
            </a:xfrm>
          </p:grpSpPr>
          <p:sp>
            <p:nvSpPr>
              <p:cNvPr id="78883" name="Freeform 11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Freeform 11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Rectangle 11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81" name="Freeform 115"/>
            <p:cNvSpPr>
              <a:spLocks/>
            </p:cNvSpPr>
            <p:nvPr/>
          </p:nvSpPr>
          <p:spPr bwMode="auto">
            <a:xfrm>
              <a:off x="2130" y="2848"/>
              <a:ext cx="1400" cy="734"/>
            </a:xfrm>
            <a:custGeom>
              <a:avLst/>
              <a:gdLst>
                <a:gd name="T0" fmla="*/ 1166 w 1400"/>
                <a:gd name="T1" fmla="*/ 0 h 734"/>
                <a:gd name="T2" fmla="*/ 1206 w 1400"/>
                <a:gd name="T3" fmla="*/ 386 h 734"/>
                <a:gd name="T4" fmla="*/ 0 w 1400"/>
                <a:gd name="T5" fmla="*/ 734 h 734"/>
                <a:gd name="T6" fmla="*/ 0 60000 65536"/>
                <a:gd name="T7" fmla="*/ 0 60000 65536"/>
                <a:gd name="T8" fmla="*/ 0 60000 65536"/>
                <a:gd name="T9" fmla="*/ 0 w 1400"/>
                <a:gd name="T10" fmla="*/ 0 h 734"/>
                <a:gd name="T11" fmla="*/ 1400 w 1400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0" h="734">
                  <a:moveTo>
                    <a:pt x="1166" y="0"/>
                  </a:moveTo>
                  <a:cubicBezTo>
                    <a:pt x="1173" y="64"/>
                    <a:pt x="1400" y="264"/>
                    <a:pt x="1206" y="386"/>
                  </a:cubicBezTo>
                  <a:cubicBezTo>
                    <a:pt x="1012" y="508"/>
                    <a:pt x="251" y="662"/>
                    <a:pt x="0" y="73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82" name="Freeform 116"/>
            <p:cNvSpPr>
              <a:spLocks/>
            </p:cNvSpPr>
            <p:nvPr/>
          </p:nvSpPr>
          <p:spPr bwMode="auto">
            <a:xfrm flipH="1">
              <a:off x="2688" y="2848"/>
              <a:ext cx="416" cy="224"/>
            </a:xfrm>
            <a:custGeom>
              <a:avLst/>
              <a:gdLst>
                <a:gd name="T0" fmla="*/ 0 w 160"/>
                <a:gd name="T1" fmla="*/ 0 h 208"/>
                <a:gd name="T2" fmla="*/ 416 w 160"/>
                <a:gd name="T3" fmla="*/ 224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78855" name="Object 117"/>
          <p:cNvGraphicFramePr>
            <a:graphicFrameLocks noChangeAspect="1"/>
          </p:cNvGraphicFramePr>
          <p:nvPr/>
        </p:nvGraphicFramePr>
        <p:xfrm>
          <a:off x="1447800" y="1816100"/>
          <a:ext cx="266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0" imgH="393700" progId="Equation.3">
                  <p:embed/>
                </p:oleObj>
              </mc:Choice>
              <mc:Fallback>
                <p:oleObj name="Equation" r:id="rId3" imgW="2667000" imgH="39370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16100"/>
                        <a:ext cx="2667000" cy="39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5148F46-95D0-2443-937E-463E5982CE12}" type="slidenum">
              <a:rPr lang="en-US" sz="1400" b="0"/>
              <a:pPr/>
              <a:t>37</a:t>
            </a:fld>
            <a:endParaRPr lang="en-US" sz="1400" b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Ordering results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267200"/>
          </a:xfrm>
          <a:noFill/>
        </p:spPr>
        <p:txBody>
          <a:bodyPr/>
          <a:lstStyle/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In practice:</a:t>
            </a:r>
          </a:p>
          <a:p>
            <a:pPr marL="1304925" lvl="2" indent="-395288"/>
            <a:r>
              <a:rPr lang="en-US">
                <a:latin typeface="Arial Narrow" charset="0"/>
              </a:rPr>
              <a:t>Many common functions have reasonable size</a:t>
            </a:r>
          </a:p>
          <a:p>
            <a:pPr marL="1304925" lvl="2" indent="-395288"/>
            <a:r>
              <a:rPr lang="en-US">
                <a:latin typeface="Arial Narrow" charset="0"/>
              </a:rPr>
              <a:t>Can build ROBDDs with millions of nodes</a:t>
            </a:r>
          </a:p>
          <a:p>
            <a:pPr marL="1304925" lvl="2" indent="-395288"/>
            <a:r>
              <a:rPr lang="en-US">
                <a:latin typeface="Arial Narrow" charset="0"/>
              </a:rPr>
              <a:t>Algorithms to find good variables ordering </a:t>
            </a:r>
          </a:p>
        </p:txBody>
      </p:sp>
      <p:graphicFrame>
        <p:nvGraphicFramePr>
          <p:cNvPr id="1387546" name="Group 26"/>
          <p:cNvGraphicFramePr>
            <a:graphicFrameLocks noGrp="1"/>
          </p:cNvGraphicFramePr>
          <p:nvPr/>
        </p:nvGraphicFramePr>
        <p:xfrm>
          <a:off x="1524000" y="1905000"/>
          <a:ext cx="6096000" cy="2209801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Function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Best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Worst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addition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symmetric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quadratic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multiplication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29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7FC4B89-D540-874C-B20F-C5A3FA6459C9}" type="slidenum">
              <a:rPr lang="en-US" sz="1400" b="0"/>
              <a:pPr/>
              <a:t>38</a:t>
            </a:fld>
            <a:endParaRPr lang="en-US" sz="1400" b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Variable ordering algorithms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524000"/>
            <a:ext cx="8001000" cy="4267200"/>
          </a:xfrm>
          <a:noFill/>
        </p:spPr>
        <p:txBody>
          <a:bodyPr/>
          <a:lstStyle/>
          <a:p>
            <a:r>
              <a:rPr lang="en-US" i="1">
                <a:latin typeface="Arial Narrow" charset="0"/>
              </a:rPr>
              <a:t>Problem</a:t>
            </a:r>
            <a:r>
              <a:rPr lang="en-US">
                <a:latin typeface="Arial Narrow" charset="0"/>
              </a:rPr>
              <a:t>: given a function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</a:t>
            </a:r>
            <a:r>
              <a:rPr lang="en-US">
                <a:latin typeface="Arial Narrow" charset="0"/>
              </a:rPr>
              <a:t>, find the variable order that minimizes the size of its ROBBDs</a:t>
            </a:r>
          </a:p>
          <a:p>
            <a:r>
              <a:rPr lang="en-US" i="1">
                <a:latin typeface="Arial Narrow" charset="0"/>
              </a:rPr>
              <a:t>Answer</a:t>
            </a:r>
            <a:r>
              <a:rPr lang="en-US">
                <a:latin typeface="Arial Narrow" charset="0"/>
              </a:rPr>
              <a:t>: problem is intractable</a:t>
            </a:r>
          </a:p>
          <a:p>
            <a:r>
              <a:rPr lang="en-US">
                <a:latin typeface="Arial Narrow" charset="0"/>
              </a:rPr>
              <a:t>Two heuristics</a:t>
            </a:r>
          </a:p>
          <a:p>
            <a:pPr lvl="1"/>
            <a:r>
              <a:rPr lang="en-US">
                <a:latin typeface="Arial Narrow" charset="0"/>
              </a:rPr>
              <a:t>Static variable ordering (1988)</a:t>
            </a:r>
          </a:p>
          <a:p>
            <a:pPr lvl="1"/>
            <a:r>
              <a:rPr lang="en-US">
                <a:latin typeface="Arial Narrow" charset="0"/>
              </a:rPr>
              <a:t>Dynamic variable ordering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49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C888CAF-9ABB-D542-B21F-2399FCF86FD3}" type="slidenum">
              <a:rPr lang="en-US" sz="1400" b="0"/>
              <a:pPr/>
              <a:t>39</a:t>
            </a:fld>
            <a:endParaRPr lang="en-US" sz="14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Static variable ordering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Variables are ordered based on the network topology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How</a:t>
            </a:r>
            <a:r>
              <a:rPr lang="en-US" dirty="0">
                <a:latin typeface="Arial Narrow" charset="0"/>
              </a:rPr>
              <a:t>: put at the bottom the variables that are closer to circuit</a:t>
            </a:r>
            <a:r>
              <a:rPr lang="ja-JP" altLang="en-US" dirty="0">
                <a:latin typeface="Arial Narrow" charset="0"/>
              </a:rPr>
              <a:t>’</a:t>
            </a:r>
            <a:r>
              <a:rPr lang="en-US" altLang="ja-JP" dirty="0">
                <a:latin typeface="Arial Narrow" charset="0"/>
              </a:rPr>
              <a:t>s outputs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Why</a:t>
            </a:r>
            <a:r>
              <a:rPr lang="en-US" dirty="0">
                <a:latin typeface="Arial Narrow" charset="0"/>
              </a:rPr>
              <a:t>: because those variables only affect a small part of the circuit</a:t>
            </a:r>
          </a:p>
          <a:p>
            <a:pPr marL="908050" lvl="1" indent="-436563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 i="1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Disclaimer</a:t>
            </a:r>
            <a:r>
              <a:rPr lang="en-US" dirty="0">
                <a:latin typeface="Arial Narrow" charset="0"/>
              </a:rPr>
              <a:t>: it </a:t>
            </a:r>
            <a:r>
              <a:rPr lang="en-US" altLang="ja-JP" dirty="0">
                <a:latin typeface="Arial Narrow" charset="0"/>
              </a:rPr>
              <a:t>is a heuristic, results are not guaranteed</a:t>
            </a:r>
            <a:endParaRPr lang="en-US" dirty="0">
              <a:latin typeface="Arial Narrow" charset="0"/>
            </a:endParaRPr>
          </a:p>
        </p:txBody>
      </p:sp>
      <p:grpSp>
        <p:nvGrpSpPr>
          <p:cNvPr id="84997" name="Group 4"/>
          <p:cNvGrpSpPr>
            <a:grpSpLocks/>
          </p:cNvGrpSpPr>
          <p:nvPr/>
        </p:nvGrpSpPr>
        <p:grpSpPr bwMode="auto">
          <a:xfrm>
            <a:off x="2030413" y="3976688"/>
            <a:ext cx="1651000" cy="976312"/>
            <a:chOff x="2256" y="3120"/>
            <a:chExt cx="1040" cy="615"/>
          </a:xfrm>
        </p:grpSpPr>
        <p:grpSp>
          <p:nvGrpSpPr>
            <p:cNvPr id="84999" name="Group 5"/>
            <p:cNvGrpSpPr>
              <a:grpSpLocks noChangeAspect="1"/>
            </p:cNvGrpSpPr>
            <p:nvPr/>
          </p:nvGrpSpPr>
          <p:grpSpPr bwMode="auto">
            <a:xfrm>
              <a:off x="2496" y="3264"/>
              <a:ext cx="398" cy="199"/>
              <a:chOff x="1872" y="3024"/>
              <a:chExt cx="332" cy="166"/>
            </a:xfrm>
          </p:grpSpPr>
          <p:sp>
            <p:nvSpPr>
              <p:cNvPr id="85009" name="Freeform 6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Freeform 7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Freeform 8"/>
              <p:cNvSpPr>
                <a:spLocks noChangeAspect="1" noEditPoints="1"/>
              </p:cNvSpPr>
              <p:nvPr/>
            </p:nvSpPr>
            <p:spPr bwMode="auto">
              <a:xfrm>
                <a:off x="1872" y="3069"/>
                <a:ext cx="332" cy="84"/>
              </a:xfrm>
              <a:custGeom>
                <a:avLst/>
                <a:gdLst>
                  <a:gd name="T0" fmla="*/ 0 w 332"/>
                  <a:gd name="T1" fmla="*/ 0 h 84"/>
                  <a:gd name="T2" fmla="*/ 165 w 332"/>
                  <a:gd name="T3" fmla="*/ 0 h 84"/>
                  <a:gd name="T4" fmla="*/ 0 w 332"/>
                  <a:gd name="T5" fmla="*/ 84 h 84"/>
                  <a:gd name="T6" fmla="*/ 165 w 332"/>
                  <a:gd name="T7" fmla="*/ 84 h 84"/>
                  <a:gd name="T8" fmla="*/ 332 w 332"/>
                  <a:gd name="T9" fmla="*/ 42 h 84"/>
                  <a:gd name="T10" fmla="*/ 165 w 332"/>
                  <a:gd name="T11" fmla="*/ 4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84"/>
                  <a:gd name="T20" fmla="*/ 332 w 33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84">
                    <a:moveTo>
                      <a:pt x="0" y="0"/>
                    </a:moveTo>
                    <a:lnTo>
                      <a:pt x="165" y="0"/>
                    </a:lnTo>
                    <a:moveTo>
                      <a:pt x="0" y="84"/>
                    </a:moveTo>
                    <a:lnTo>
                      <a:pt x="165" y="84"/>
                    </a:lnTo>
                    <a:moveTo>
                      <a:pt x="332" y="42"/>
                    </a:moveTo>
                    <a:lnTo>
                      <a:pt x="165" y="42"/>
                    </a:lnTo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0" name="Freeform 9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10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11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12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13"/>
            <p:cNvSpPr>
              <a:spLocks noChangeAspect="1" noEditPoints="1"/>
            </p:cNvSpPr>
            <p:nvPr/>
          </p:nvSpPr>
          <p:spPr bwMode="auto">
            <a:xfrm>
              <a:off x="2898" y="3369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14"/>
            <p:cNvSpPr>
              <a:spLocks noChangeAspect="1"/>
            </p:cNvSpPr>
            <p:nvPr/>
          </p:nvSpPr>
          <p:spPr bwMode="auto">
            <a:xfrm>
              <a:off x="2600" y="3472"/>
              <a:ext cx="292" cy="144"/>
            </a:xfrm>
            <a:custGeom>
              <a:avLst/>
              <a:gdLst>
                <a:gd name="T0" fmla="*/ 292 w 244"/>
                <a:gd name="T1" fmla="*/ 0 h 120"/>
                <a:gd name="T2" fmla="*/ 196 w 244"/>
                <a:gd name="T3" fmla="*/ 0 h 120"/>
                <a:gd name="T4" fmla="*/ 196 w 244"/>
                <a:gd name="T5" fmla="*/ 144 h 120"/>
                <a:gd name="T6" fmla="*/ 0 w 244"/>
                <a:gd name="T7" fmla="*/ 14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20"/>
                <a:gd name="T14" fmla="*/ 244 w 244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20">
                  <a:moveTo>
                    <a:pt x="244" y="0"/>
                  </a:moveTo>
                  <a:lnTo>
                    <a:pt x="164" y="0"/>
                  </a:lnTo>
                  <a:lnTo>
                    <a:pt x="164" y="120"/>
                  </a:lnTo>
                  <a:lnTo>
                    <a:pt x="0" y="120"/>
                  </a:lnTo>
                </a:path>
              </a:pathLst>
            </a:cu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006" name="Rectangle 15"/>
            <p:cNvSpPr>
              <a:spLocks noChangeArrowheads="1"/>
            </p:cNvSpPr>
            <p:nvPr/>
          </p:nvSpPr>
          <p:spPr bwMode="auto">
            <a:xfrm>
              <a:off x="2256" y="312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sp>
          <p:nvSpPr>
            <p:cNvPr id="85007" name="Rectangle 16"/>
            <p:cNvSpPr>
              <a:spLocks noChangeArrowheads="1"/>
            </p:cNvSpPr>
            <p:nvPr/>
          </p:nvSpPr>
          <p:spPr bwMode="auto">
            <a:xfrm>
              <a:off x="2256" y="3321"/>
              <a:ext cx="2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b</a:t>
              </a:r>
            </a:p>
          </p:txBody>
        </p:sp>
        <p:sp>
          <p:nvSpPr>
            <p:cNvPr id="85008" name="Rectangle 17"/>
            <p:cNvSpPr>
              <a:spLocks noChangeArrowheads="1"/>
            </p:cNvSpPr>
            <p:nvPr/>
          </p:nvSpPr>
          <p:spPr bwMode="auto">
            <a:xfrm>
              <a:off x="2400" y="3504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c</a:t>
              </a:r>
            </a:p>
          </p:txBody>
        </p:sp>
      </p:grpSp>
      <p:sp>
        <p:nvSpPr>
          <p:cNvPr id="84998" name="Text Box 18"/>
          <p:cNvSpPr txBox="1">
            <a:spLocks noChangeArrowheads="1"/>
          </p:cNvSpPr>
          <p:nvPr/>
        </p:nvSpPr>
        <p:spPr bwMode="auto">
          <a:xfrm>
            <a:off x="4443413" y="4205288"/>
            <a:ext cx="271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good order: a &lt; b &lt; 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5D9B30-105A-E848-8E1E-14033C5A3F2D}" type="slidenum">
              <a:rPr lang="en-US" sz="1400" b="0"/>
              <a:pPr/>
              <a:t>4</a:t>
            </a:fld>
            <a:endParaRPr lang="en-US" sz="1400" b="0"/>
          </a:p>
        </p:txBody>
      </p:sp>
      <p:pic>
        <p:nvPicPr>
          <p:cNvPr id="1085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38150"/>
            <a:ext cx="8374063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7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70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042B06B-5D34-184D-A5F0-DC62FFC55A40}" type="slidenum">
              <a:rPr lang="en-US" sz="1400" b="0"/>
              <a:pPr/>
              <a:t>40</a:t>
            </a:fld>
            <a:endParaRPr lang="en-US" sz="1400" b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81125"/>
            <a:ext cx="8001000" cy="4267200"/>
          </a:xfrm>
          <a:noFill/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>
                <a:latin typeface="Arial Narrow" charset="0"/>
              </a:rPr>
              <a:t>Changes the variable order on the fly whenever ROBDDs become too big</a:t>
            </a:r>
          </a:p>
          <a:p>
            <a:pPr>
              <a:lnSpc>
                <a:spcPct val="115000"/>
              </a:lnSpc>
            </a:pPr>
            <a:r>
              <a:rPr lang="en-US" i="1">
                <a:latin typeface="Arial Narrow" charset="0"/>
              </a:rPr>
              <a:t>How</a:t>
            </a:r>
            <a:r>
              <a:rPr lang="en-US">
                <a:latin typeface="Arial Narrow" charset="0"/>
              </a:rPr>
              <a:t>: trial and error –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sifting </a:t>
            </a:r>
            <a:r>
              <a:rPr lang="en-US">
                <a:latin typeface="Arial Narrow" charset="0"/>
              </a:rPr>
              <a:t>algorithm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Choose a variable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Move it in all possible positions of the variable order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Pick the position that leaves you with the smallest ROBDDs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Choose another variable …</a:t>
            </a:r>
          </a:p>
          <a:p>
            <a:pPr lvl="1">
              <a:lnSpc>
                <a:spcPct val="100000"/>
              </a:lnSpc>
            </a:pPr>
            <a:endParaRPr lang="en-US">
              <a:latin typeface="Arial Narrow" charset="0"/>
            </a:endParaRPr>
          </a:p>
          <a:p>
            <a:pPr lvl="1">
              <a:lnSpc>
                <a:spcPct val="10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90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887CAC0-5F1F-8D44-A588-B5C824363088}" type="slidenum">
              <a:rPr lang="en-US" sz="1400" b="0"/>
              <a:pPr/>
              <a:t>41</a:t>
            </a:fld>
            <a:endParaRPr lang="en-US" sz="1400" b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grpSp>
        <p:nvGrpSpPr>
          <p:cNvPr id="89092" name="Group 3"/>
          <p:cNvGrpSpPr>
            <a:grpSpLocks noChangeAspect="1"/>
          </p:cNvGrpSpPr>
          <p:nvPr/>
        </p:nvGrpSpPr>
        <p:grpSpPr bwMode="auto">
          <a:xfrm>
            <a:off x="1066800" y="2743200"/>
            <a:ext cx="1233488" cy="2244725"/>
            <a:chOff x="4504" y="1392"/>
            <a:chExt cx="973" cy="1770"/>
          </a:xfrm>
        </p:grpSpPr>
        <p:sp>
          <p:nvSpPr>
            <p:cNvPr id="89176" name="Rectangle 4"/>
            <p:cNvSpPr>
              <a:spLocks noChangeAspect="1" noChangeArrowheads="1"/>
            </p:cNvSpPr>
            <p:nvPr/>
          </p:nvSpPr>
          <p:spPr bwMode="auto">
            <a:xfrm>
              <a:off x="4846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77" name="Rectangle 5"/>
            <p:cNvSpPr>
              <a:spLocks noChangeAspect="1" noChangeArrowheads="1"/>
            </p:cNvSpPr>
            <p:nvPr/>
          </p:nvSpPr>
          <p:spPr bwMode="auto">
            <a:xfrm>
              <a:off x="5263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78" name="Line 6"/>
            <p:cNvSpPr>
              <a:spLocks noChangeAspect="1" noChangeShapeType="1"/>
            </p:cNvSpPr>
            <p:nvPr/>
          </p:nvSpPr>
          <p:spPr bwMode="auto">
            <a:xfrm flipH="1">
              <a:off x="4752" y="1840"/>
              <a:ext cx="245" cy="224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79" name="Freeform 7"/>
            <p:cNvSpPr>
              <a:spLocks noChangeAspect="1"/>
            </p:cNvSpPr>
            <p:nvPr/>
          </p:nvSpPr>
          <p:spPr bwMode="auto">
            <a:xfrm>
              <a:off x="5154" y="1840"/>
              <a:ext cx="35" cy="650"/>
            </a:xfrm>
            <a:custGeom>
              <a:avLst/>
              <a:gdLst>
                <a:gd name="T0" fmla="*/ 35 w 35"/>
                <a:gd name="T1" fmla="*/ 0 h 650"/>
                <a:gd name="T2" fmla="*/ 0 w 35"/>
                <a:gd name="T3" fmla="*/ 650 h 650"/>
                <a:gd name="T4" fmla="*/ 0 60000 65536"/>
                <a:gd name="T5" fmla="*/ 0 60000 65536"/>
                <a:gd name="T6" fmla="*/ 0 w 35"/>
                <a:gd name="T7" fmla="*/ 0 h 650"/>
                <a:gd name="T8" fmla="*/ 35 w 35"/>
                <a:gd name="T9" fmla="*/ 650 h 6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650">
                  <a:moveTo>
                    <a:pt x="35" y="0"/>
                  </a:moveTo>
                  <a:cubicBezTo>
                    <a:pt x="29" y="108"/>
                    <a:pt x="7" y="515"/>
                    <a:pt x="0" y="650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0" name="Group 8"/>
            <p:cNvGrpSpPr>
              <a:grpSpLocks noChangeAspect="1"/>
            </p:cNvGrpSpPr>
            <p:nvPr/>
          </p:nvGrpSpPr>
          <p:grpSpPr bwMode="auto">
            <a:xfrm>
              <a:off x="4964" y="1548"/>
              <a:ext cx="293" cy="340"/>
              <a:chOff x="2895" y="1453"/>
              <a:chExt cx="293" cy="340"/>
            </a:xfrm>
          </p:grpSpPr>
          <p:sp>
            <p:nvSpPr>
              <p:cNvPr id="89207" name="Freeform 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8" name="Freeform 1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981" y="1453"/>
                <a:ext cx="14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81" name="Rectangle 12"/>
            <p:cNvSpPr>
              <a:spLocks noChangeAspect="1" noChangeArrowheads="1"/>
            </p:cNvSpPr>
            <p:nvPr/>
          </p:nvSpPr>
          <p:spPr bwMode="auto">
            <a:xfrm>
              <a:off x="4504" y="2224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82" name="Rectangle 13"/>
            <p:cNvSpPr>
              <a:spLocks noChangeAspect="1" noChangeArrowheads="1"/>
            </p:cNvSpPr>
            <p:nvPr/>
          </p:nvSpPr>
          <p:spPr bwMode="auto">
            <a:xfrm>
              <a:off x="4970" y="2208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83" name="Line 14"/>
            <p:cNvSpPr>
              <a:spLocks noChangeAspect="1" noChangeShapeType="1"/>
            </p:cNvSpPr>
            <p:nvPr/>
          </p:nvSpPr>
          <p:spPr bwMode="auto">
            <a:xfrm>
              <a:off x="4848" y="2304"/>
              <a:ext cx="197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84" name="Freeform 15"/>
            <p:cNvSpPr>
              <a:spLocks noChangeAspect="1"/>
            </p:cNvSpPr>
            <p:nvPr/>
          </p:nvSpPr>
          <p:spPr bwMode="auto">
            <a:xfrm flipH="1">
              <a:off x="5141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5" name="Group 16"/>
            <p:cNvGrpSpPr>
              <a:grpSpLocks noChangeAspect="1"/>
            </p:cNvGrpSpPr>
            <p:nvPr/>
          </p:nvGrpSpPr>
          <p:grpSpPr bwMode="auto">
            <a:xfrm>
              <a:off x="4608" y="1998"/>
              <a:ext cx="293" cy="339"/>
              <a:chOff x="2895" y="1454"/>
              <a:chExt cx="293" cy="339"/>
            </a:xfrm>
          </p:grpSpPr>
          <p:sp>
            <p:nvSpPr>
              <p:cNvPr id="89204" name="Freeform 1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5" name="Freeform 1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86" name="Freeform 20"/>
            <p:cNvSpPr>
              <a:spLocks noChangeAspect="1"/>
            </p:cNvSpPr>
            <p:nvPr/>
          </p:nvSpPr>
          <p:spPr bwMode="auto">
            <a:xfrm>
              <a:off x="4539" y="2316"/>
              <a:ext cx="359" cy="642"/>
            </a:xfrm>
            <a:custGeom>
              <a:avLst/>
              <a:gdLst>
                <a:gd name="T0" fmla="*/ 123 w 359"/>
                <a:gd name="T1" fmla="*/ 0 h 642"/>
                <a:gd name="T2" fmla="*/ 39 w 359"/>
                <a:gd name="T3" fmla="*/ 438 h 642"/>
                <a:gd name="T4" fmla="*/ 359 w 359"/>
                <a:gd name="T5" fmla="*/ 642 h 642"/>
                <a:gd name="T6" fmla="*/ 0 60000 65536"/>
                <a:gd name="T7" fmla="*/ 0 60000 65536"/>
                <a:gd name="T8" fmla="*/ 0 60000 65536"/>
                <a:gd name="T9" fmla="*/ 0 w 359"/>
                <a:gd name="T10" fmla="*/ 0 h 642"/>
                <a:gd name="T11" fmla="*/ 359 w 359"/>
                <a:gd name="T12" fmla="*/ 642 h 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642">
                  <a:moveTo>
                    <a:pt x="123" y="0"/>
                  </a:moveTo>
                  <a:cubicBezTo>
                    <a:pt x="109" y="73"/>
                    <a:pt x="0" y="331"/>
                    <a:pt x="39" y="438"/>
                  </a:cubicBezTo>
                  <a:cubicBezTo>
                    <a:pt x="121" y="511"/>
                    <a:pt x="292" y="600"/>
                    <a:pt x="359" y="64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7" name="Group 21"/>
            <p:cNvGrpSpPr>
              <a:grpSpLocks noChangeAspect="1"/>
            </p:cNvGrpSpPr>
            <p:nvPr/>
          </p:nvGrpSpPr>
          <p:grpSpPr bwMode="auto">
            <a:xfrm>
              <a:off x="4805" y="2448"/>
              <a:ext cx="672" cy="714"/>
              <a:chOff x="3504" y="2496"/>
              <a:chExt cx="672" cy="714"/>
            </a:xfrm>
          </p:grpSpPr>
          <p:grpSp>
            <p:nvGrpSpPr>
              <p:cNvPr id="89188" name="Group 22"/>
              <p:cNvGrpSpPr>
                <a:grpSpLocks noChangeAspect="1"/>
              </p:cNvGrpSpPr>
              <p:nvPr/>
            </p:nvGrpSpPr>
            <p:grpSpPr bwMode="auto">
              <a:xfrm>
                <a:off x="3691" y="2496"/>
                <a:ext cx="293" cy="340"/>
                <a:chOff x="2895" y="1453"/>
                <a:chExt cx="293" cy="340"/>
              </a:xfrm>
            </p:grpSpPr>
            <p:sp>
              <p:nvSpPr>
                <p:cNvPr id="89201" name="Freeform 2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2" name="Freeform 2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3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8" y="1453"/>
                  <a:ext cx="12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89" name="Group 26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9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90" name="Freeform 30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91" name="Group 31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95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6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7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92" name="Freeform 35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93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593" y="2704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94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977" y="2704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89093" name="Group 38"/>
          <p:cNvGrpSpPr>
            <a:grpSpLocks/>
          </p:cNvGrpSpPr>
          <p:nvPr/>
        </p:nvGrpSpPr>
        <p:grpSpPr bwMode="auto">
          <a:xfrm>
            <a:off x="4953000" y="2743200"/>
            <a:ext cx="1317625" cy="2244725"/>
            <a:chOff x="2016" y="2186"/>
            <a:chExt cx="830" cy="1414"/>
          </a:xfrm>
        </p:grpSpPr>
        <p:sp>
          <p:nvSpPr>
            <p:cNvPr id="89142" name="Rectangle 39"/>
            <p:cNvSpPr>
              <a:spLocks noChangeAspect="1" noChangeArrowheads="1"/>
            </p:cNvSpPr>
            <p:nvPr/>
          </p:nvSpPr>
          <p:spPr bwMode="auto">
            <a:xfrm>
              <a:off x="2016" y="25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3" name="Rectangle 40"/>
            <p:cNvSpPr>
              <a:spLocks noChangeAspect="1" noChangeArrowheads="1"/>
            </p:cNvSpPr>
            <p:nvPr/>
          </p:nvSpPr>
          <p:spPr bwMode="auto">
            <a:xfrm>
              <a:off x="2349" y="242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4" name="Freeform 41"/>
            <p:cNvSpPr>
              <a:spLocks noChangeAspect="1"/>
            </p:cNvSpPr>
            <p:nvPr/>
          </p:nvSpPr>
          <p:spPr bwMode="auto">
            <a:xfrm>
              <a:off x="2164" y="2576"/>
              <a:ext cx="148" cy="848"/>
            </a:xfrm>
            <a:custGeom>
              <a:avLst/>
              <a:gdLst>
                <a:gd name="T0" fmla="*/ 0 w 148"/>
                <a:gd name="T1" fmla="*/ 0 h 848"/>
                <a:gd name="T2" fmla="*/ 148 w 148"/>
                <a:gd name="T3" fmla="*/ 848 h 848"/>
                <a:gd name="T4" fmla="*/ 0 60000 65536"/>
                <a:gd name="T5" fmla="*/ 0 60000 65536"/>
                <a:gd name="T6" fmla="*/ 0 w 148"/>
                <a:gd name="T7" fmla="*/ 0 h 848"/>
                <a:gd name="T8" fmla="*/ 148 w 148"/>
                <a:gd name="T9" fmla="*/ 848 h 8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8" h="848">
                  <a:moveTo>
                    <a:pt x="0" y="0"/>
                  </a:moveTo>
                  <a:lnTo>
                    <a:pt x="148" y="84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45" name="Freeform 42"/>
            <p:cNvSpPr>
              <a:spLocks noChangeAspect="1"/>
            </p:cNvSpPr>
            <p:nvPr/>
          </p:nvSpPr>
          <p:spPr bwMode="auto">
            <a:xfrm>
              <a:off x="2268" y="2540"/>
              <a:ext cx="336" cy="176"/>
            </a:xfrm>
            <a:custGeom>
              <a:avLst/>
              <a:gdLst>
                <a:gd name="T0" fmla="*/ 0 w 336"/>
                <a:gd name="T1" fmla="*/ 0 h 176"/>
                <a:gd name="T2" fmla="*/ 336 w 336"/>
                <a:gd name="T3" fmla="*/ 176 h 176"/>
                <a:gd name="T4" fmla="*/ 0 60000 65536"/>
                <a:gd name="T5" fmla="*/ 0 60000 65536"/>
                <a:gd name="T6" fmla="*/ 0 w 336"/>
                <a:gd name="T7" fmla="*/ 0 h 176"/>
                <a:gd name="T8" fmla="*/ 336 w 336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76">
                  <a:moveTo>
                    <a:pt x="0" y="0"/>
                  </a:moveTo>
                  <a:cubicBezTo>
                    <a:pt x="56" y="29"/>
                    <a:pt x="266" y="139"/>
                    <a:pt x="336" y="176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46" name="Group 43"/>
            <p:cNvGrpSpPr>
              <a:grpSpLocks noChangeAspect="1"/>
            </p:cNvGrpSpPr>
            <p:nvPr/>
          </p:nvGrpSpPr>
          <p:grpSpPr bwMode="auto">
            <a:xfrm>
              <a:off x="2062" y="2311"/>
              <a:ext cx="234" cy="271"/>
              <a:chOff x="2895" y="1454"/>
              <a:chExt cx="293" cy="339"/>
            </a:xfrm>
          </p:grpSpPr>
          <p:sp>
            <p:nvSpPr>
              <p:cNvPr id="89173" name="Freeform 4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4" name="Freeform 45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5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47" name="Rectangle 47"/>
            <p:cNvSpPr>
              <a:spLocks noChangeAspect="1" noChangeArrowheads="1"/>
            </p:cNvSpPr>
            <p:nvPr/>
          </p:nvSpPr>
          <p:spPr bwMode="auto">
            <a:xfrm>
              <a:off x="2446" y="283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8" name="Rectangle 48"/>
            <p:cNvSpPr>
              <a:spLocks noChangeAspect="1" noChangeArrowheads="1"/>
            </p:cNvSpPr>
            <p:nvPr/>
          </p:nvSpPr>
          <p:spPr bwMode="auto">
            <a:xfrm>
              <a:off x="2784" y="283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9" name="Freeform 49"/>
            <p:cNvSpPr>
              <a:spLocks noChangeAspect="1"/>
            </p:cNvSpPr>
            <p:nvPr/>
          </p:nvSpPr>
          <p:spPr bwMode="auto">
            <a:xfrm>
              <a:off x="2708" y="2920"/>
              <a:ext cx="20" cy="508"/>
            </a:xfrm>
            <a:custGeom>
              <a:avLst/>
              <a:gdLst>
                <a:gd name="T0" fmla="*/ 0 w 20"/>
                <a:gd name="T1" fmla="*/ 0 h 508"/>
                <a:gd name="T2" fmla="*/ 20 w 20"/>
                <a:gd name="T3" fmla="*/ 508 h 508"/>
                <a:gd name="T4" fmla="*/ 0 60000 65536"/>
                <a:gd name="T5" fmla="*/ 0 60000 65536"/>
                <a:gd name="T6" fmla="*/ 0 w 20"/>
                <a:gd name="T7" fmla="*/ 0 h 508"/>
                <a:gd name="T8" fmla="*/ 20 w 20"/>
                <a:gd name="T9" fmla="*/ 508 h 5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08">
                  <a:moveTo>
                    <a:pt x="0" y="0"/>
                  </a:moveTo>
                  <a:lnTo>
                    <a:pt x="20" y="5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50" name="Freeform 50"/>
            <p:cNvSpPr>
              <a:spLocks noChangeAspect="1"/>
            </p:cNvSpPr>
            <p:nvPr/>
          </p:nvSpPr>
          <p:spPr bwMode="auto">
            <a:xfrm flipH="1">
              <a:off x="2208" y="2186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51" name="Group 51"/>
            <p:cNvGrpSpPr>
              <a:grpSpLocks noChangeAspect="1"/>
            </p:cNvGrpSpPr>
            <p:nvPr/>
          </p:nvGrpSpPr>
          <p:grpSpPr bwMode="auto">
            <a:xfrm>
              <a:off x="2529" y="2670"/>
              <a:ext cx="234" cy="271"/>
              <a:chOff x="2895" y="1454"/>
              <a:chExt cx="293" cy="339"/>
            </a:xfrm>
          </p:grpSpPr>
          <p:sp>
            <p:nvSpPr>
              <p:cNvPr id="89170" name="Freeform 5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1" name="Freeform 5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52" name="Freeform 55"/>
            <p:cNvSpPr>
              <a:spLocks noChangeAspect="1"/>
            </p:cNvSpPr>
            <p:nvPr/>
          </p:nvSpPr>
          <p:spPr bwMode="auto">
            <a:xfrm>
              <a:off x="2524" y="2900"/>
              <a:ext cx="44" cy="168"/>
            </a:xfrm>
            <a:custGeom>
              <a:avLst/>
              <a:gdLst>
                <a:gd name="T0" fmla="*/ 44 w 44"/>
                <a:gd name="T1" fmla="*/ 0 h 168"/>
                <a:gd name="T2" fmla="*/ 0 w 44"/>
                <a:gd name="T3" fmla="*/ 168 h 168"/>
                <a:gd name="T4" fmla="*/ 0 60000 65536"/>
                <a:gd name="T5" fmla="*/ 0 60000 65536"/>
                <a:gd name="T6" fmla="*/ 0 w 44"/>
                <a:gd name="T7" fmla="*/ 0 h 168"/>
                <a:gd name="T8" fmla="*/ 44 w 44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168">
                  <a:moveTo>
                    <a:pt x="44" y="0"/>
                  </a:moveTo>
                  <a:cubicBezTo>
                    <a:pt x="37" y="29"/>
                    <a:pt x="9" y="133"/>
                    <a:pt x="0" y="16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53" name="Group 56"/>
            <p:cNvGrpSpPr>
              <a:grpSpLocks noChangeAspect="1"/>
            </p:cNvGrpSpPr>
            <p:nvPr/>
          </p:nvGrpSpPr>
          <p:grpSpPr bwMode="auto">
            <a:xfrm>
              <a:off x="2247" y="3030"/>
              <a:ext cx="537" cy="570"/>
              <a:chOff x="3504" y="2497"/>
              <a:chExt cx="672" cy="713"/>
            </a:xfrm>
          </p:grpSpPr>
          <p:grpSp>
            <p:nvGrpSpPr>
              <p:cNvPr id="89154" name="Group 57"/>
              <p:cNvGrpSpPr>
                <a:grpSpLocks noChangeAspect="1"/>
              </p:cNvGrpSpPr>
              <p:nvPr/>
            </p:nvGrpSpPr>
            <p:grpSpPr bwMode="auto">
              <a:xfrm>
                <a:off x="3691" y="2497"/>
                <a:ext cx="293" cy="339"/>
                <a:chOff x="2895" y="1454"/>
                <a:chExt cx="293" cy="339"/>
              </a:xfrm>
            </p:grpSpPr>
            <p:sp>
              <p:nvSpPr>
                <p:cNvPr id="89167" name="Freeform 58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8" name="Freeform 59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55" name="Group 61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64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5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6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56" name="Freeform 65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57" name="Group 66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6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58" name="Freeform 70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5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593" y="270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6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977" y="270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89094" name="Group 73"/>
          <p:cNvGrpSpPr>
            <a:grpSpLocks/>
          </p:cNvGrpSpPr>
          <p:nvPr/>
        </p:nvGrpSpPr>
        <p:grpSpPr bwMode="auto">
          <a:xfrm>
            <a:off x="2895600" y="2743200"/>
            <a:ext cx="1522413" cy="2244725"/>
            <a:chOff x="3216" y="2186"/>
            <a:chExt cx="959" cy="1414"/>
          </a:xfrm>
        </p:grpSpPr>
        <p:sp>
          <p:nvSpPr>
            <p:cNvPr id="89100" name="Rectangle 74"/>
            <p:cNvSpPr>
              <a:spLocks noChangeAspect="1" noChangeArrowheads="1"/>
            </p:cNvSpPr>
            <p:nvPr/>
          </p:nvSpPr>
          <p:spPr bwMode="auto">
            <a:xfrm>
              <a:off x="3216" y="2851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01" name="Rectangle 75"/>
            <p:cNvSpPr>
              <a:spLocks noChangeAspect="1" noChangeArrowheads="1"/>
            </p:cNvSpPr>
            <p:nvPr/>
          </p:nvSpPr>
          <p:spPr bwMode="auto">
            <a:xfrm>
              <a:off x="3552" y="283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02" name="Line 76"/>
            <p:cNvSpPr>
              <a:spLocks noChangeAspect="1" noChangeShapeType="1"/>
            </p:cNvSpPr>
            <p:nvPr/>
          </p:nvSpPr>
          <p:spPr bwMode="auto">
            <a:xfrm>
              <a:off x="3491" y="2915"/>
              <a:ext cx="157" cy="19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03" name="Freeform 77"/>
            <p:cNvSpPr>
              <a:spLocks noChangeAspect="1"/>
            </p:cNvSpPr>
            <p:nvPr/>
          </p:nvSpPr>
          <p:spPr bwMode="auto">
            <a:xfrm flipH="1">
              <a:off x="3725" y="2186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04" name="Group 78"/>
            <p:cNvGrpSpPr>
              <a:grpSpLocks noChangeAspect="1"/>
            </p:cNvGrpSpPr>
            <p:nvPr/>
          </p:nvGrpSpPr>
          <p:grpSpPr bwMode="auto">
            <a:xfrm>
              <a:off x="3299" y="2670"/>
              <a:ext cx="234" cy="271"/>
              <a:chOff x="2895" y="1454"/>
              <a:chExt cx="293" cy="339"/>
            </a:xfrm>
          </p:grpSpPr>
          <p:sp>
            <p:nvSpPr>
              <p:cNvPr id="89139" name="Freeform 7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0" name="Freeform 8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4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05" name="Freeform 82"/>
            <p:cNvSpPr>
              <a:spLocks noChangeAspect="1"/>
            </p:cNvSpPr>
            <p:nvPr/>
          </p:nvSpPr>
          <p:spPr bwMode="auto">
            <a:xfrm>
              <a:off x="3337" y="2924"/>
              <a:ext cx="194" cy="513"/>
            </a:xfrm>
            <a:custGeom>
              <a:avLst/>
              <a:gdLst>
                <a:gd name="T0" fmla="*/ 5 w 194"/>
                <a:gd name="T1" fmla="*/ 0 h 513"/>
                <a:gd name="T2" fmla="*/ 31 w 194"/>
                <a:gd name="T3" fmla="*/ 248 h 513"/>
                <a:gd name="T4" fmla="*/ 194 w 194"/>
                <a:gd name="T5" fmla="*/ 513 h 513"/>
                <a:gd name="T6" fmla="*/ 0 60000 65536"/>
                <a:gd name="T7" fmla="*/ 0 60000 65536"/>
                <a:gd name="T8" fmla="*/ 0 60000 65536"/>
                <a:gd name="T9" fmla="*/ 0 w 194"/>
                <a:gd name="T10" fmla="*/ 0 h 513"/>
                <a:gd name="T11" fmla="*/ 194 w 194"/>
                <a:gd name="T12" fmla="*/ 513 h 5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513">
                  <a:moveTo>
                    <a:pt x="5" y="0"/>
                  </a:moveTo>
                  <a:cubicBezTo>
                    <a:pt x="9" y="41"/>
                    <a:pt x="0" y="163"/>
                    <a:pt x="31" y="248"/>
                  </a:cubicBezTo>
                  <a:cubicBezTo>
                    <a:pt x="62" y="333"/>
                    <a:pt x="160" y="458"/>
                    <a:pt x="194" y="513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06" name="Group 83"/>
            <p:cNvGrpSpPr>
              <a:grpSpLocks noChangeAspect="1"/>
            </p:cNvGrpSpPr>
            <p:nvPr/>
          </p:nvGrpSpPr>
          <p:grpSpPr bwMode="auto">
            <a:xfrm>
              <a:off x="3456" y="3030"/>
              <a:ext cx="537" cy="570"/>
              <a:chOff x="3504" y="2497"/>
              <a:chExt cx="672" cy="713"/>
            </a:xfrm>
          </p:grpSpPr>
          <p:grpSp>
            <p:nvGrpSpPr>
              <p:cNvPr id="89123" name="Group 84"/>
              <p:cNvGrpSpPr>
                <a:grpSpLocks noChangeAspect="1"/>
              </p:cNvGrpSpPr>
              <p:nvPr/>
            </p:nvGrpSpPr>
            <p:grpSpPr bwMode="auto">
              <a:xfrm>
                <a:off x="3691" y="2497"/>
                <a:ext cx="293" cy="339"/>
                <a:chOff x="2895" y="1454"/>
                <a:chExt cx="293" cy="339"/>
              </a:xfrm>
            </p:grpSpPr>
            <p:sp>
              <p:nvSpPr>
                <p:cNvPr id="89136" name="Freeform 8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7" name="Freeform 86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8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24" name="Group 88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3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25" name="Freeform 92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26" name="Group 93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30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1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2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27" name="Freeform 97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2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593" y="270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2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977" y="270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89107" name="Group 100"/>
            <p:cNvGrpSpPr>
              <a:grpSpLocks noChangeAspect="1"/>
            </p:cNvGrpSpPr>
            <p:nvPr/>
          </p:nvGrpSpPr>
          <p:grpSpPr bwMode="auto">
            <a:xfrm>
              <a:off x="3596" y="2304"/>
              <a:ext cx="235" cy="271"/>
              <a:chOff x="2895" y="1454"/>
              <a:chExt cx="293" cy="339"/>
            </a:xfrm>
          </p:grpSpPr>
          <p:sp>
            <p:nvSpPr>
              <p:cNvPr id="89120" name="Freeform 10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1" name="Freeform 10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2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08" name="Freeform 104"/>
            <p:cNvSpPr>
              <a:spLocks noChangeAspect="1"/>
            </p:cNvSpPr>
            <p:nvPr/>
          </p:nvSpPr>
          <p:spPr bwMode="auto">
            <a:xfrm>
              <a:off x="3792" y="2546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09" name="Freeform 105"/>
            <p:cNvSpPr>
              <a:spLocks noChangeAspect="1"/>
            </p:cNvSpPr>
            <p:nvPr/>
          </p:nvSpPr>
          <p:spPr bwMode="auto">
            <a:xfrm>
              <a:off x="3480" y="2546"/>
              <a:ext cx="159" cy="178"/>
            </a:xfrm>
            <a:custGeom>
              <a:avLst/>
              <a:gdLst>
                <a:gd name="T0" fmla="*/ 159 w 159"/>
                <a:gd name="T1" fmla="*/ 0 h 178"/>
                <a:gd name="T2" fmla="*/ 0 w 159"/>
                <a:gd name="T3" fmla="*/ 178 h 178"/>
                <a:gd name="T4" fmla="*/ 0 60000 65536"/>
                <a:gd name="T5" fmla="*/ 0 60000 65536"/>
                <a:gd name="T6" fmla="*/ 0 w 159"/>
                <a:gd name="T7" fmla="*/ 0 h 178"/>
                <a:gd name="T8" fmla="*/ 159 w 159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" h="178">
                  <a:moveTo>
                    <a:pt x="159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0" name="Rectangle 106"/>
            <p:cNvSpPr>
              <a:spLocks noChangeAspect="1" noChangeArrowheads="1"/>
            </p:cNvSpPr>
            <p:nvPr/>
          </p:nvSpPr>
          <p:spPr bwMode="auto">
            <a:xfrm>
              <a:off x="3518" y="246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11" name="Rectangle 107"/>
            <p:cNvSpPr>
              <a:spLocks noChangeAspect="1" noChangeArrowheads="1"/>
            </p:cNvSpPr>
            <p:nvPr/>
          </p:nvSpPr>
          <p:spPr bwMode="auto">
            <a:xfrm>
              <a:off x="3825" y="246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89112" name="Group 108"/>
            <p:cNvGrpSpPr>
              <a:grpSpLocks noChangeAspect="1"/>
            </p:cNvGrpSpPr>
            <p:nvPr/>
          </p:nvGrpSpPr>
          <p:grpSpPr bwMode="auto">
            <a:xfrm>
              <a:off x="3884" y="2646"/>
              <a:ext cx="235" cy="271"/>
              <a:chOff x="2895" y="1454"/>
              <a:chExt cx="293" cy="339"/>
            </a:xfrm>
          </p:grpSpPr>
          <p:sp>
            <p:nvSpPr>
              <p:cNvPr id="89117" name="Freeform 10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8" name="Freeform 11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13" name="Freeform 112"/>
            <p:cNvSpPr>
              <a:spLocks noChangeAspect="1"/>
            </p:cNvSpPr>
            <p:nvPr/>
          </p:nvSpPr>
          <p:spPr bwMode="auto">
            <a:xfrm>
              <a:off x="3936" y="2888"/>
              <a:ext cx="196" cy="548"/>
            </a:xfrm>
            <a:custGeom>
              <a:avLst/>
              <a:gdLst>
                <a:gd name="T0" fmla="*/ 144 w 196"/>
                <a:gd name="T1" fmla="*/ 0 h 548"/>
                <a:gd name="T2" fmla="*/ 172 w 196"/>
                <a:gd name="T3" fmla="*/ 312 h 548"/>
                <a:gd name="T4" fmla="*/ 0 w 196"/>
                <a:gd name="T5" fmla="*/ 548 h 548"/>
                <a:gd name="T6" fmla="*/ 0 60000 65536"/>
                <a:gd name="T7" fmla="*/ 0 60000 65536"/>
                <a:gd name="T8" fmla="*/ 0 60000 65536"/>
                <a:gd name="T9" fmla="*/ 0 w 196"/>
                <a:gd name="T10" fmla="*/ 0 h 548"/>
                <a:gd name="T11" fmla="*/ 196 w 196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548">
                  <a:moveTo>
                    <a:pt x="144" y="0"/>
                  </a:moveTo>
                  <a:cubicBezTo>
                    <a:pt x="149" y="52"/>
                    <a:pt x="196" y="221"/>
                    <a:pt x="172" y="312"/>
                  </a:cubicBezTo>
                  <a:cubicBezTo>
                    <a:pt x="148" y="403"/>
                    <a:pt x="36" y="499"/>
                    <a:pt x="0" y="548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4" name="Freeform 113"/>
            <p:cNvSpPr>
              <a:spLocks noChangeAspect="1"/>
            </p:cNvSpPr>
            <p:nvPr/>
          </p:nvSpPr>
          <p:spPr bwMode="auto">
            <a:xfrm>
              <a:off x="3510" y="2888"/>
              <a:ext cx="417" cy="544"/>
            </a:xfrm>
            <a:custGeom>
              <a:avLst/>
              <a:gdLst>
                <a:gd name="T0" fmla="*/ 417 w 417"/>
                <a:gd name="T1" fmla="*/ 0 h 544"/>
                <a:gd name="T2" fmla="*/ 66 w 417"/>
                <a:gd name="T3" fmla="*/ 168 h 544"/>
                <a:gd name="T4" fmla="*/ 22 w 417"/>
                <a:gd name="T5" fmla="*/ 544 h 544"/>
                <a:gd name="T6" fmla="*/ 0 60000 65536"/>
                <a:gd name="T7" fmla="*/ 0 60000 65536"/>
                <a:gd name="T8" fmla="*/ 0 60000 65536"/>
                <a:gd name="T9" fmla="*/ 0 w 417"/>
                <a:gd name="T10" fmla="*/ 0 h 544"/>
                <a:gd name="T11" fmla="*/ 417 w 417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544">
                  <a:moveTo>
                    <a:pt x="417" y="0"/>
                  </a:moveTo>
                  <a:cubicBezTo>
                    <a:pt x="358" y="28"/>
                    <a:pt x="132" y="77"/>
                    <a:pt x="66" y="168"/>
                  </a:cubicBezTo>
                  <a:cubicBezTo>
                    <a:pt x="0" y="259"/>
                    <a:pt x="31" y="466"/>
                    <a:pt x="22" y="54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5" name="Rectangle 114"/>
            <p:cNvSpPr>
              <a:spLocks noChangeAspect="1" noChangeArrowheads="1"/>
            </p:cNvSpPr>
            <p:nvPr/>
          </p:nvSpPr>
          <p:spPr bwMode="auto">
            <a:xfrm>
              <a:off x="3806" y="276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16" name="Rectangle 115"/>
            <p:cNvSpPr>
              <a:spLocks noChangeAspect="1" noChangeArrowheads="1"/>
            </p:cNvSpPr>
            <p:nvPr/>
          </p:nvSpPr>
          <p:spPr bwMode="auto">
            <a:xfrm>
              <a:off x="4113" y="2811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89095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566738" y="1439863"/>
            <a:ext cx="8001000" cy="4267200"/>
          </a:xfrm>
          <a:noFill/>
        </p:spPr>
        <p:txBody>
          <a:bodyPr/>
          <a:lstStyle/>
          <a:p>
            <a:pPr marL="469900" indent="-469900"/>
            <a:r>
              <a:rPr lang="en-US" dirty="0">
                <a:latin typeface="Arial Narrow" charset="0"/>
              </a:rPr>
              <a:t>Tiny example:   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F=(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a+b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)c</a:t>
            </a:r>
          </a:p>
          <a:p>
            <a:pPr marL="908050" lvl="1" indent="-436563"/>
            <a:r>
              <a:rPr lang="en-US" sz="2000" dirty="0">
                <a:latin typeface="Arial Narrow" charset="0"/>
              </a:rPr>
              <a:t>We want to find the optimal position for variable </a:t>
            </a:r>
            <a:r>
              <a:rPr lang="en-US" sz="2000" dirty="0">
                <a:solidFill>
                  <a:schemeClr val="bg2"/>
                </a:solidFill>
                <a:latin typeface="Arial Narrow" charset="0"/>
              </a:rPr>
              <a:t>c</a:t>
            </a:r>
          </a:p>
        </p:txBody>
      </p:sp>
      <p:sp>
        <p:nvSpPr>
          <p:cNvPr id="89096" name="Text Box 117"/>
          <p:cNvSpPr txBox="1">
            <a:spLocks noChangeArrowheads="1"/>
          </p:cNvSpPr>
          <p:nvPr/>
        </p:nvSpPr>
        <p:spPr bwMode="auto">
          <a:xfrm>
            <a:off x="1143000" y="5226050"/>
            <a:ext cx="168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initial order: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b &lt; c</a:t>
            </a:r>
          </a:p>
        </p:txBody>
      </p:sp>
      <p:sp>
        <p:nvSpPr>
          <p:cNvPr id="89097" name="Text Box 118"/>
          <p:cNvSpPr txBox="1">
            <a:spLocks noChangeArrowheads="1"/>
          </p:cNvSpPr>
          <p:nvPr/>
        </p:nvSpPr>
        <p:spPr bwMode="auto">
          <a:xfrm>
            <a:off x="2971800" y="5226050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Swap (b, c):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c &lt; b</a:t>
            </a:r>
          </a:p>
        </p:txBody>
      </p:sp>
      <p:sp>
        <p:nvSpPr>
          <p:cNvPr id="89098" name="Text Box 119"/>
          <p:cNvSpPr txBox="1">
            <a:spLocks noChangeArrowheads="1"/>
          </p:cNvSpPr>
          <p:nvPr/>
        </p:nvSpPr>
        <p:spPr bwMode="auto">
          <a:xfrm>
            <a:off x="5006975" y="5226050"/>
            <a:ext cx="1698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Swap (a, c):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c &lt; a &lt; b</a:t>
            </a:r>
          </a:p>
        </p:txBody>
      </p:sp>
      <p:sp>
        <p:nvSpPr>
          <p:cNvPr id="89099" name="Text Box 120"/>
          <p:cNvSpPr txBox="1">
            <a:spLocks noChangeArrowheads="1"/>
          </p:cNvSpPr>
          <p:nvPr/>
        </p:nvSpPr>
        <p:spPr bwMode="auto">
          <a:xfrm>
            <a:off x="7010400" y="3352800"/>
            <a:ext cx="151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Final order: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c&lt;a&lt;b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B4CE2B8-023C-E844-BFFE-112604C94D9B}" type="slidenum">
              <a:rPr lang="en-US" sz="1400" b="0"/>
              <a:pPr/>
              <a:t>42</a:t>
            </a:fld>
            <a:endParaRPr lang="en-US" sz="1400" b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Variable swapping</a:t>
            </a:r>
            <a:endParaRPr lang="en-US" sz="2000">
              <a:latin typeface="Arial Narrow" charset="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2349500" y="3562350"/>
            <a:ext cx="425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41" name="AutoShape 4"/>
          <p:cNvSpPr>
            <a:spLocks noChangeArrowheads="1"/>
          </p:cNvSpPr>
          <p:nvPr/>
        </p:nvSpPr>
        <p:spPr bwMode="auto">
          <a:xfrm>
            <a:off x="2882900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2" name="Freeform 5"/>
          <p:cNvSpPr>
            <a:spLocks noChangeAspect="1"/>
          </p:cNvSpPr>
          <p:nvPr/>
        </p:nvSpPr>
        <p:spPr bwMode="auto">
          <a:xfrm flipH="1">
            <a:off x="2268538" y="3832225"/>
            <a:ext cx="80962" cy="263525"/>
          </a:xfrm>
          <a:custGeom>
            <a:avLst/>
            <a:gdLst>
              <a:gd name="T0" fmla="*/ 0 w 160"/>
              <a:gd name="T1" fmla="*/ 0 h 208"/>
              <a:gd name="T2" fmla="*/ 80962 w 160"/>
              <a:gd name="T3" fmla="*/ 263525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3" name="Freeform 6"/>
          <p:cNvSpPr>
            <a:spLocks noChangeAspect="1"/>
          </p:cNvSpPr>
          <p:nvPr/>
        </p:nvSpPr>
        <p:spPr bwMode="auto">
          <a:xfrm>
            <a:off x="2338388" y="4403725"/>
            <a:ext cx="506412" cy="292100"/>
          </a:xfrm>
          <a:custGeom>
            <a:avLst/>
            <a:gdLst>
              <a:gd name="T0" fmla="*/ 0 w 319"/>
              <a:gd name="T1" fmla="*/ 0 h 184"/>
              <a:gd name="T2" fmla="*/ 506412 w 319"/>
              <a:gd name="T3" fmla="*/ 292100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4" name="Freeform 7"/>
          <p:cNvSpPr>
            <a:spLocks noChangeAspect="1"/>
          </p:cNvSpPr>
          <p:nvPr/>
        </p:nvSpPr>
        <p:spPr bwMode="auto">
          <a:xfrm>
            <a:off x="1654175" y="4403725"/>
            <a:ext cx="441325" cy="282575"/>
          </a:xfrm>
          <a:custGeom>
            <a:avLst/>
            <a:gdLst>
              <a:gd name="T0" fmla="*/ 441325 w 278"/>
              <a:gd name="T1" fmla="*/ 0 h 178"/>
              <a:gd name="T2" fmla="*/ 0 w 278"/>
              <a:gd name="T3" fmla="*/ 282575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5" name="Freeform 8"/>
          <p:cNvSpPr>
            <a:spLocks noChangeAspect="1"/>
          </p:cNvSpPr>
          <p:nvPr/>
        </p:nvSpPr>
        <p:spPr bwMode="auto">
          <a:xfrm>
            <a:off x="1728788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6" name="Freeform 9"/>
          <p:cNvSpPr>
            <a:spLocks noChangeAspect="1"/>
          </p:cNvSpPr>
          <p:nvPr/>
        </p:nvSpPr>
        <p:spPr bwMode="auto">
          <a:xfrm flipH="1">
            <a:off x="1282700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7" name="Freeform 10"/>
          <p:cNvSpPr>
            <a:spLocks noChangeAspect="1"/>
          </p:cNvSpPr>
          <p:nvPr/>
        </p:nvSpPr>
        <p:spPr bwMode="auto">
          <a:xfrm>
            <a:off x="2973388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8" name="Freeform 11"/>
          <p:cNvSpPr>
            <a:spLocks noChangeAspect="1"/>
          </p:cNvSpPr>
          <p:nvPr/>
        </p:nvSpPr>
        <p:spPr bwMode="auto">
          <a:xfrm flipH="1">
            <a:off x="2527300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9" name="AutoShape 12"/>
          <p:cNvSpPr>
            <a:spLocks noChangeArrowheads="1"/>
          </p:cNvSpPr>
          <p:nvPr/>
        </p:nvSpPr>
        <p:spPr bwMode="auto">
          <a:xfrm>
            <a:off x="2225675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0" name="AutoShape 13"/>
          <p:cNvSpPr>
            <a:spLocks noChangeArrowheads="1"/>
          </p:cNvSpPr>
          <p:nvPr/>
        </p:nvSpPr>
        <p:spPr bwMode="auto">
          <a:xfrm>
            <a:off x="1622425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1" name="AutoShape 14"/>
          <p:cNvSpPr>
            <a:spLocks noChangeArrowheads="1"/>
          </p:cNvSpPr>
          <p:nvPr/>
        </p:nvSpPr>
        <p:spPr bwMode="auto">
          <a:xfrm>
            <a:off x="977900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3175000" y="4171950"/>
            <a:ext cx="54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latin typeface="Verdana" charset="0"/>
                <a:cs typeface="Arial" charset="0"/>
              </a:rPr>
              <a:t>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3" name="Freeform 16"/>
          <p:cNvSpPr>
            <a:spLocks noChangeAspect="1"/>
          </p:cNvSpPr>
          <p:nvPr/>
        </p:nvSpPr>
        <p:spPr bwMode="auto">
          <a:xfrm>
            <a:off x="2960688" y="4552950"/>
            <a:ext cx="322262" cy="152400"/>
          </a:xfrm>
          <a:custGeom>
            <a:avLst/>
            <a:gdLst>
              <a:gd name="T0" fmla="*/ 322262 w 203"/>
              <a:gd name="T1" fmla="*/ 0 h 96"/>
              <a:gd name="T2" fmla="*/ 0 w 203"/>
              <a:gd name="T3" fmla="*/ 152400 h 96"/>
              <a:gd name="T4" fmla="*/ 0 60000 65536"/>
              <a:gd name="T5" fmla="*/ 0 60000 65536"/>
              <a:gd name="T6" fmla="*/ 0 w 203"/>
              <a:gd name="T7" fmla="*/ 0 h 96"/>
              <a:gd name="T8" fmla="*/ 203 w 203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3" h="96">
                <a:moveTo>
                  <a:pt x="203" y="0"/>
                </a:moveTo>
                <a:lnTo>
                  <a:pt x="0" y="96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749300" y="4171950"/>
            <a:ext cx="54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latin typeface="Verdana" charset="0"/>
                <a:cs typeface="Arial" charset="0"/>
              </a:rPr>
              <a:t>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5" name="Freeform 18"/>
          <p:cNvSpPr>
            <a:spLocks noChangeAspect="1"/>
          </p:cNvSpPr>
          <p:nvPr/>
        </p:nvSpPr>
        <p:spPr bwMode="auto">
          <a:xfrm>
            <a:off x="1235075" y="4562475"/>
            <a:ext cx="266700" cy="152400"/>
          </a:xfrm>
          <a:custGeom>
            <a:avLst/>
            <a:gdLst>
              <a:gd name="T0" fmla="*/ 0 w 168"/>
              <a:gd name="T1" fmla="*/ 0 h 96"/>
              <a:gd name="T2" fmla="*/ 266700 w 168"/>
              <a:gd name="T3" fmla="*/ 152400 h 96"/>
              <a:gd name="T4" fmla="*/ 0 60000 65536"/>
              <a:gd name="T5" fmla="*/ 0 60000 65536"/>
              <a:gd name="T6" fmla="*/ 0 w 168"/>
              <a:gd name="T7" fmla="*/ 0 h 96"/>
              <a:gd name="T8" fmla="*/ 168 w 16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96">
                <a:moveTo>
                  <a:pt x="0" y="0"/>
                </a:moveTo>
                <a:lnTo>
                  <a:pt x="168" y="96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6" name="Text Box 19"/>
          <p:cNvSpPr txBox="1">
            <a:spLocks noChangeArrowheads="1"/>
          </p:cNvSpPr>
          <p:nvPr/>
        </p:nvSpPr>
        <p:spPr bwMode="auto">
          <a:xfrm>
            <a:off x="99695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00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7" name="Text Box 20"/>
          <p:cNvSpPr txBox="1">
            <a:spLocks noChangeArrowheads="1"/>
          </p:cNvSpPr>
          <p:nvPr/>
        </p:nvSpPr>
        <p:spPr bwMode="auto">
          <a:xfrm>
            <a:off x="166370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01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8" name="Text Box 21"/>
          <p:cNvSpPr txBox="1">
            <a:spLocks noChangeArrowheads="1"/>
          </p:cNvSpPr>
          <p:nvPr/>
        </p:nvSpPr>
        <p:spPr bwMode="auto">
          <a:xfrm>
            <a:off x="227330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10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9" name="Text Box 22"/>
          <p:cNvSpPr txBox="1">
            <a:spLocks noChangeArrowheads="1"/>
          </p:cNvSpPr>
          <p:nvPr/>
        </p:nvSpPr>
        <p:spPr bwMode="auto">
          <a:xfrm>
            <a:off x="290195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11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grpSp>
        <p:nvGrpSpPr>
          <p:cNvPr id="91160" name="Group 23"/>
          <p:cNvGrpSpPr>
            <a:grpSpLocks noChangeAspect="1"/>
          </p:cNvGrpSpPr>
          <p:nvPr/>
        </p:nvGrpSpPr>
        <p:grpSpPr bwMode="auto">
          <a:xfrm>
            <a:off x="2662238" y="4687888"/>
            <a:ext cx="411162" cy="409575"/>
            <a:chOff x="2895" y="1500"/>
            <a:chExt cx="293" cy="293"/>
          </a:xfrm>
        </p:grpSpPr>
        <p:sp>
          <p:nvSpPr>
            <p:cNvPr id="91215" name="Freeform 24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Freeform 25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Rectangle 26"/>
            <p:cNvSpPr>
              <a:spLocks noChangeAspect="1" noChangeArrowheads="1"/>
            </p:cNvSpPr>
            <p:nvPr/>
          </p:nvSpPr>
          <p:spPr bwMode="auto">
            <a:xfrm>
              <a:off x="2927" y="1514"/>
              <a:ext cx="24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i+1</a:t>
              </a:r>
            </a:p>
          </p:txBody>
        </p:sp>
      </p:grpSp>
      <p:grpSp>
        <p:nvGrpSpPr>
          <p:cNvPr id="91161" name="Group 27"/>
          <p:cNvGrpSpPr>
            <a:grpSpLocks noChangeAspect="1"/>
          </p:cNvGrpSpPr>
          <p:nvPr/>
        </p:nvGrpSpPr>
        <p:grpSpPr bwMode="auto">
          <a:xfrm>
            <a:off x="1404938" y="4695825"/>
            <a:ext cx="411162" cy="409575"/>
            <a:chOff x="2895" y="1500"/>
            <a:chExt cx="293" cy="293"/>
          </a:xfrm>
        </p:grpSpPr>
        <p:sp>
          <p:nvSpPr>
            <p:cNvPr id="91212" name="Freeform 2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Freeform 2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Rectangle 30"/>
            <p:cNvSpPr>
              <a:spLocks noChangeAspect="1" noChangeArrowheads="1"/>
            </p:cNvSpPr>
            <p:nvPr/>
          </p:nvSpPr>
          <p:spPr bwMode="auto">
            <a:xfrm>
              <a:off x="2927" y="1514"/>
              <a:ext cx="24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i+1</a:t>
              </a:r>
            </a:p>
          </p:txBody>
        </p:sp>
      </p:grpSp>
      <p:grpSp>
        <p:nvGrpSpPr>
          <p:cNvPr id="91162" name="Group 31"/>
          <p:cNvGrpSpPr>
            <a:grpSpLocks noChangeAspect="1"/>
          </p:cNvGrpSpPr>
          <p:nvPr/>
        </p:nvGrpSpPr>
        <p:grpSpPr bwMode="auto">
          <a:xfrm>
            <a:off x="2027238" y="4078288"/>
            <a:ext cx="411162" cy="409575"/>
            <a:chOff x="2895" y="1500"/>
            <a:chExt cx="293" cy="293"/>
          </a:xfrm>
        </p:grpSpPr>
        <p:sp>
          <p:nvSpPr>
            <p:cNvPr id="91209" name="Freeform 3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0" name="Freeform 3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Rectangle 34"/>
            <p:cNvSpPr>
              <a:spLocks noChangeAspect="1" noChangeArrowheads="1"/>
            </p:cNvSpPr>
            <p:nvPr/>
          </p:nvSpPr>
          <p:spPr bwMode="auto">
            <a:xfrm>
              <a:off x="2988" y="1514"/>
              <a:ext cx="12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</a:t>
              </a:r>
            </a:p>
          </p:txBody>
        </p:sp>
      </p:grpSp>
      <p:grpSp>
        <p:nvGrpSpPr>
          <p:cNvPr id="91163" name="Group 35"/>
          <p:cNvGrpSpPr>
            <a:grpSpLocks/>
          </p:cNvGrpSpPr>
          <p:nvPr/>
        </p:nvGrpSpPr>
        <p:grpSpPr bwMode="auto">
          <a:xfrm>
            <a:off x="5549900" y="3562350"/>
            <a:ext cx="2984500" cy="2457450"/>
            <a:chOff x="3496" y="2244"/>
            <a:chExt cx="1880" cy="1548"/>
          </a:xfrm>
        </p:grpSpPr>
        <p:sp>
          <p:nvSpPr>
            <p:cNvPr id="91165" name="Freeform 36"/>
            <p:cNvSpPr>
              <a:spLocks noChangeAspect="1"/>
            </p:cNvSpPr>
            <p:nvPr/>
          </p:nvSpPr>
          <p:spPr bwMode="auto">
            <a:xfrm>
              <a:off x="3993" y="2792"/>
              <a:ext cx="232" cy="526"/>
            </a:xfrm>
            <a:custGeom>
              <a:avLst/>
              <a:gdLst>
                <a:gd name="T0" fmla="*/ 0 w 232"/>
                <a:gd name="T1" fmla="*/ 0 h 526"/>
                <a:gd name="T2" fmla="*/ 199 w 232"/>
                <a:gd name="T3" fmla="*/ 166 h 526"/>
                <a:gd name="T4" fmla="*/ 199 w 232"/>
                <a:gd name="T5" fmla="*/ 526 h 526"/>
                <a:gd name="T6" fmla="*/ 0 60000 65536"/>
                <a:gd name="T7" fmla="*/ 0 60000 65536"/>
                <a:gd name="T8" fmla="*/ 0 60000 65536"/>
                <a:gd name="T9" fmla="*/ 0 w 232"/>
                <a:gd name="T10" fmla="*/ 0 h 526"/>
                <a:gd name="T11" fmla="*/ 232 w 232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526">
                  <a:moveTo>
                    <a:pt x="0" y="0"/>
                  </a:moveTo>
                  <a:cubicBezTo>
                    <a:pt x="33" y="28"/>
                    <a:pt x="166" y="78"/>
                    <a:pt x="199" y="166"/>
                  </a:cubicBezTo>
                  <a:cubicBezTo>
                    <a:pt x="232" y="254"/>
                    <a:pt x="199" y="451"/>
                    <a:pt x="199" y="526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66" name="Freeform 37"/>
            <p:cNvSpPr>
              <a:spLocks noChangeAspect="1"/>
            </p:cNvSpPr>
            <p:nvPr/>
          </p:nvSpPr>
          <p:spPr bwMode="auto">
            <a:xfrm>
              <a:off x="3790" y="2792"/>
              <a:ext cx="50" cy="526"/>
            </a:xfrm>
            <a:custGeom>
              <a:avLst/>
              <a:gdLst>
                <a:gd name="T0" fmla="*/ 50 w 50"/>
                <a:gd name="T1" fmla="*/ 0 h 526"/>
                <a:gd name="T2" fmla="*/ 0 w 50"/>
                <a:gd name="T3" fmla="*/ 526 h 526"/>
                <a:gd name="T4" fmla="*/ 0 60000 65536"/>
                <a:gd name="T5" fmla="*/ 0 60000 65536"/>
                <a:gd name="T6" fmla="*/ 0 w 50"/>
                <a:gd name="T7" fmla="*/ 0 h 526"/>
                <a:gd name="T8" fmla="*/ 50 w 50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526">
                  <a:moveTo>
                    <a:pt x="50" y="0"/>
                  </a:moveTo>
                  <a:lnTo>
                    <a:pt x="0" y="526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67" name="AutoShape 38"/>
            <p:cNvSpPr>
              <a:spLocks noChangeArrowheads="1"/>
            </p:cNvSpPr>
            <p:nvPr/>
          </p:nvSpPr>
          <p:spPr bwMode="auto">
            <a:xfrm>
              <a:off x="4792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68" name="Text Box 39"/>
            <p:cNvSpPr txBox="1">
              <a:spLocks noChangeArrowheads="1"/>
            </p:cNvSpPr>
            <p:nvPr/>
          </p:nvSpPr>
          <p:spPr bwMode="auto">
            <a:xfrm>
              <a:off x="4456" y="2244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69" name="Freeform 40"/>
            <p:cNvSpPr>
              <a:spLocks noChangeAspect="1"/>
            </p:cNvSpPr>
            <p:nvPr/>
          </p:nvSpPr>
          <p:spPr bwMode="auto">
            <a:xfrm flipH="1">
              <a:off x="4405" y="2414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0" name="Freeform 41"/>
            <p:cNvSpPr>
              <a:spLocks noChangeAspect="1"/>
            </p:cNvSpPr>
            <p:nvPr/>
          </p:nvSpPr>
          <p:spPr bwMode="auto">
            <a:xfrm>
              <a:off x="4449" y="2774"/>
              <a:ext cx="319" cy="184"/>
            </a:xfrm>
            <a:custGeom>
              <a:avLst/>
              <a:gdLst>
                <a:gd name="T0" fmla="*/ 0 w 319"/>
                <a:gd name="T1" fmla="*/ 0 h 184"/>
                <a:gd name="T2" fmla="*/ 319 w 319"/>
                <a:gd name="T3" fmla="*/ 184 h 184"/>
                <a:gd name="T4" fmla="*/ 0 60000 65536"/>
                <a:gd name="T5" fmla="*/ 0 60000 65536"/>
                <a:gd name="T6" fmla="*/ 0 w 319"/>
                <a:gd name="T7" fmla="*/ 0 h 184"/>
                <a:gd name="T8" fmla="*/ 319 w 319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" h="184">
                  <a:moveTo>
                    <a:pt x="0" y="0"/>
                  </a:moveTo>
                  <a:lnTo>
                    <a:pt x="319" y="18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1" name="Freeform 42"/>
            <p:cNvSpPr>
              <a:spLocks noChangeAspect="1"/>
            </p:cNvSpPr>
            <p:nvPr/>
          </p:nvSpPr>
          <p:spPr bwMode="auto">
            <a:xfrm>
              <a:off x="4018" y="2774"/>
              <a:ext cx="278" cy="178"/>
            </a:xfrm>
            <a:custGeom>
              <a:avLst/>
              <a:gdLst>
                <a:gd name="T0" fmla="*/ 278 w 278"/>
                <a:gd name="T1" fmla="*/ 0 h 178"/>
                <a:gd name="T2" fmla="*/ 0 w 278"/>
                <a:gd name="T3" fmla="*/ 178 h 178"/>
                <a:gd name="T4" fmla="*/ 0 60000 65536"/>
                <a:gd name="T5" fmla="*/ 0 60000 65536"/>
                <a:gd name="T6" fmla="*/ 0 w 278"/>
                <a:gd name="T7" fmla="*/ 0 h 178"/>
                <a:gd name="T8" fmla="*/ 278 w 278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8" h="178">
                  <a:moveTo>
                    <a:pt x="278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2" name="Freeform 43"/>
            <p:cNvSpPr>
              <a:spLocks noChangeAspect="1"/>
            </p:cNvSpPr>
            <p:nvPr/>
          </p:nvSpPr>
          <p:spPr bwMode="auto">
            <a:xfrm>
              <a:off x="4065" y="3158"/>
              <a:ext cx="505" cy="148"/>
            </a:xfrm>
            <a:custGeom>
              <a:avLst/>
              <a:gdLst>
                <a:gd name="T0" fmla="*/ 0 w 505"/>
                <a:gd name="T1" fmla="*/ 0 h 148"/>
                <a:gd name="T2" fmla="*/ 505 w 505"/>
                <a:gd name="T3" fmla="*/ 148 h 148"/>
                <a:gd name="T4" fmla="*/ 0 60000 65536"/>
                <a:gd name="T5" fmla="*/ 0 60000 65536"/>
                <a:gd name="T6" fmla="*/ 0 w 505"/>
                <a:gd name="T7" fmla="*/ 0 h 148"/>
                <a:gd name="T8" fmla="*/ 505 w 505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5" h="148">
                  <a:moveTo>
                    <a:pt x="0" y="0"/>
                  </a:moveTo>
                  <a:lnTo>
                    <a:pt x="505" y="14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3" name="Freeform 44"/>
            <p:cNvSpPr>
              <a:spLocks noChangeAspect="1"/>
            </p:cNvSpPr>
            <p:nvPr/>
          </p:nvSpPr>
          <p:spPr bwMode="auto">
            <a:xfrm flipH="1">
              <a:off x="3784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4" name="Freeform 45"/>
            <p:cNvSpPr>
              <a:spLocks noChangeAspect="1"/>
            </p:cNvSpPr>
            <p:nvPr/>
          </p:nvSpPr>
          <p:spPr bwMode="auto">
            <a:xfrm>
              <a:off x="4849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5" name="Freeform 46"/>
            <p:cNvSpPr>
              <a:spLocks noChangeAspect="1"/>
            </p:cNvSpPr>
            <p:nvPr/>
          </p:nvSpPr>
          <p:spPr bwMode="auto">
            <a:xfrm>
              <a:off x="4180" y="3158"/>
              <a:ext cx="516" cy="148"/>
            </a:xfrm>
            <a:custGeom>
              <a:avLst/>
              <a:gdLst>
                <a:gd name="T0" fmla="*/ 516 w 516"/>
                <a:gd name="T1" fmla="*/ 0 h 148"/>
                <a:gd name="T2" fmla="*/ 0 w 516"/>
                <a:gd name="T3" fmla="*/ 148 h 148"/>
                <a:gd name="T4" fmla="*/ 0 60000 65536"/>
                <a:gd name="T5" fmla="*/ 0 60000 65536"/>
                <a:gd name="T6" fmla="*/ 0 w 516"/>
                <a:gd name="T7" fmla="*/ 0 h 148"/>
                <a:gd name="T8" fmla="*/ 516 w 516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148">
                  <a:moveTo>
                    <a:pt x="516" y="0"/>
                  </a:moveTo>
                  <a:lnTo>
                    <a:pt x="0" y="14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6" name="AutoShape 47"/>
            <p:cNvSpPr>
              <a:spLocks noChangeArrowheads="1"/>
            </p:cNvSpPr>
            <p:nvPr/>
          </p:nvSpPr>
          <p:spPr bwMode="auto">
            <a:xfrm>
              <a:off x="4378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7" name="AutoShape 48"/>
            <p:cNvSpPr>
              <a:spLocks noChangeArrowheads="1"/>
            </p:cNvSpPr>
            <p:nvPr/>
          </p:nvSpPr>
          <p:spPr bwMode="auto">
            <a:xfrm>
              <a:off x="3998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8" name="AutoShape 49"/>
            <p:cNvSpPr>
              <a:spLocks noChangeArrowheads="1"/>
            </p:cNvSpPr>
            <p:nvPr/>
          </p:nvSpPr>
          <p:spPr bwMode="auto">
            <a:xfrm>
              <a:off x="3592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9" name="Text Box 50"/>
            <p:cNvSpPr txBox="1">
              <a:spLocks noChangeArrowheads="1"/>
            </p:cNvSpPr>
            <p:nvPr/>
          </p:nvSpPr>
          <p:spPr bwMode="auto">
            <a:xfrm>
              <a:off x="5032" y="2275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0" name="Freeform 51"/>
            <p:cNvSpPr>
              <a:spLocks noChangeAspect="1"/>
            </p:cNvSpPr>
            <p:nvPr/>
          </p:nvSpPr>
          <p:spPr bwMode="auto">
            <a:xfrm>
              <a:off x="4936" y="2501"/>
              <a:ext cx="192" cy="91"/>
            </a:xfrm>
            <a:custGeom>
              <a:avLst/>
              <a:gdLst>
                <a:gd name="T0" fmla="*/ 192 w 203"/>
                <a:gd name="T1" fmla="*/ 0 h 96"/>
                <a:gd name="T2" fmla="*/ 0 w 203"/>
                <a:gd name="T3" fmla="*/ 91 h 96"/>
                <a:gd name="T4" fmla="*/ 0 60000 65536"/>
                <a:gd name="T5" fmla="*/ 0 60000 65536"/>
                <a:gd name="T6" fmla="*/ 0 w 203"/>
                <a:gd name="T7" fmla="*/ 0 h 96"/>
                <a:gd name="T8" fmla="*/ 203 w 203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" h="96">
                  <a:moveTo>
                    <a:pt x="203" y="0"/>
                  </a:moveTo>
                  <a:lnTo>
                    <a:pt x="0" y="96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81" name="Text Box 52"/>
            <p:cNvSpPr txBox="1">
              <a:spLocks noChangeArrowheads="1"/>
            </p:cNvSpPr>
            <p:nvPr/>
          </p:nvSpPr>
          <p:spPr bwMode="auto">
            <a:xfrm>
              <a:off x="3496" y="2256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2" name="Freeform 53"/>
            <p:cNvSpPr>
              <a:spLocks noChangeAspect="1"/>
            </p:cNvSpPr>
            <p:nvPr/>
          </p:nvSpPr>
          <p:spPr bwMode="auto">
            <a:xfrm>
              <a:off x="3610" y="2526"/>
              <a:ext cx="198" cy="66"/>
            </a:xfrm>
            <a:custGeom>
              <a:avLst/>
              <a:gdLst>
                <a:gd name="T0" fmla="*/ 0 w 198"/>
                <a:gd name="T1" fmla="*/ 0 h 66"/>
                <a:gd name="T2" fmla="*/ 198 w 198"/>
                <a:gd name="T3" fmla="*/ 66 h 66"/>
                <a:gd name="T4" fmla="*/ 0 60000 65536"/>
                <a:gd name="T5" fmla="*/ 0 60000 65536"/>
                <a:gd name="T6" fmla="*/ 0 w 198"/>
                <a:gd name="T7" fmla="*/ 0 h 66"/>
                <a:gd name="T8" fmla="*/ 198 w 198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66">
                  <a:moveTo>
                    <a:pt x="0" y="0"/>
                  </a:moveTo>
                  <a:lnTo>
                    <a:pt x="198" y="66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83" name="Text Box 54"/>
            <p:cNvSpPr txBox="1">
              <a:spLocks noChangeArrowheads="1"/>
            </p:cNvSpPr>
            <p:nvPr/>
          </p:nvSpPr>
          <p:spPr bwMode="auto">
            <a:xfrm>
              <a:off x="360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4" name="Text Box 55"/>
            <p:cNvSpPr txBox="1">
              <a:spLocks noChangeArrowheads="1"/>
            </p:cNvSpPr>
            <p:nvPr/>
          </p:nvSpPr>
          <p:spPr bwMode="auto">
            <a:xfrm>
              <a:off x="402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5" name="Text Box 56"/>
            <p:cNvSpPr txBox="1">
              <a:spLocks noChangeArrowheads="1"/>
            </p:cNvSpPr>
            <p:nvPr/>
          </p:nvSpPr>
          <p:spPr bwMode="auto">
            <a:xfrm>
              <a:off x="4408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6" name="Text Box 57"/>
            <p:cNvSpPr txBox="1">
              <a:spLocks noChangeArrowheads="1"/>
            </p:cNvSpPr>
            <p:nvPr/>
          </p:nvSpPr>
          <p:spPr bwMode="auto">
            <a:xfrm>
              <a:off x="480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grpSp>
          <p:nvGrpSpPr>
            <p:cNvPr id="91187" name="Group 58"/>
            <p:cNvGrpSpPr>
              <a:grpSpLocks noChangeAspect="1"/>
            </p:cNvGrpSpPr>
            <p:nvPr/>
          </p:nvGrpSpPr>
          <p:grpSpPr bwMode="auto">
            <a:xfrm>
              <a:off x="4653" y="2953"/>
              <a:ext cx="259" cy="258"/>
              <a:chOff x="2895" y="1500"/>
              <a:chExt cx="293" cy="293"/>
            </a:xfrm>
          </p:grpSpPr>
          <p:sp>
            <p:nvSpPr>
              <p:cNvPr id="91206" name="Freeform 5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7" name="Freeform 6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89" y="1514"/>
                <a:ext cx="12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</a:t>
                </a:r>
              </a:p>
            </p:txBody>
          </p:sp>
        </p:grpSp>
        <p:grpSp>
          <p:nvGrpSpPr>
            <p:cNvPr id="91188" name="Group 62"/>
            <p:cNvGrpSpPr>
              <a:grpSpLocks noChangeAspect="1"/>
            </p:cNvGrpSpPr>
            <p:nvPr/>
          </p:nvGrpSpPr>
          <p:grpSpPr bwMode="auto">
            <a:xfrm>
              <a:off x="3861" y="2958"/>
              <a:ext cx="259" cy="258"/>
              <a:chOff x="2895" y="1500"/>
              <a:chExt cx="293" cy="293"/>
            </a:xfrm>
          </p:grpSpPr>
          <p:sp>
            <p:nvSpPr>
              <p:cNvPr id="91203" name="Freeform 6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4" name="Freeform 6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5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989" y="1514"/>
                <a:ext cx="12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</a:t>
                </a:r>
              </a:p>
            </p:txBody>
          </p:sp>
        </p:grpSp>
        <p:grpSp>
          <p:nvGrpSpPr>
            <p:cNvPr id="91189" name="Group 66"/>
            <p:cNvGrpSpPr>
              <a:grpSpLocks noChangeAspect="1"/>
            </p:cNvGrpSpPr>
            <p:nvPr/>
          </p:nvGrpSpPr>
          <p:grpSpPr bwMode="auto">
            <a:xfrm>
              <a:off x="4253" y="2569"/>
              <a:ext cx="259" cy="258"/>
              <a:chOff x="2895" y="1500"/>
              <a:chExt cx="293" cy="293"/>
            </a:xfrm>
          </p:grpSpPr>
          <p:sp>
            <p:nvSpPr>
              <p:cNvPr id="91200" name="Freeform 6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1" name="Freeform 6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2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926" y="1514"/>
                <a:ext cx="24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  <p:grpSp>
          <p:nvGrpSpPr>
            <p:cNvPr id="91190" name="Group 70"/>
            <p:cNvGrpSpPr>
              <a:grpSpLocks noChangeAspect="1"/>
            </p:cNvGrpSpPr>
            <p:nvPr/>
          </p:nvGrpSpPr>
          <p:grpSpPr bwMode="auto">
            <a:xfrm>
              <a:off x="3765" y="2574"/>
              <a:ext cx="259" cy="258"/>
              <a:chOff x="2895" y="1500"/>
              <a:chExt cx="293" cy="293"/>
            </a:xfrm>
          </p:grpSpPr>
          <p:sp>
            <p:nvSpPr>
              <p:cNvPr id="91197" name="Freeform 7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8" name="Freeform 7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927" y="1514"/>
                <a:ext cx="2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  <p:sp>
          <p:nvSpPr>
            <p:cNvPr id="91191" name="Freeform 74"/>
            <p:cNvSpPr>
              <a:spLocks noChangeAspect="1"/>
            </p:cNvSpPr>
            <p:nvPr/>
          </p:nvSpPr>
          <p:spPr bwMode="auto">
            <a:xfrm flipH="1">
              <a:off x="4552" y="2784"/>
              <a:ext cx="232" cy="526"/>
            </a:xfrm>
            <a:custGeom>
              <a:avLst/>
              <a:gdLst>
                <a:gd name="T0" fmla="*/ 0 w 232"/>
                <a:gd name="T1" fmla="*/ 0 h 526"/>
                <a:gd name="T2" fmla="*/ 199 w 232"/>
                <a:gd name="T3" fmla="*/ 166 h 526"/>
                <a:gd name="T4" fmla="*/ 199 w 232"/>
                <a:gd name="T5" fmla="*/ 526 h 526"/>
                <a:gd name="T6" fmla="*/ 0 60000 65536"/>
                <a:gd name="T7" fmla="*/ 0 60000 65536"/>
                <a:gd name="T8" fmla="*/ 0 60000 65536"/>
                <a:gd name="T9" fmla="*/ 0 w 232"/>
                <a:gd name="T10" fmla="*/ 0 h 526"/>
                <a:gd name="T11" fmla="*/ 232 w 232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526">
                  <a:moveTo>
                    <a:pt x="0" y="0"/>
                  </a:moveTo>
                  <a:cubicBezTo>
                    <a:pt x="33" y="28"/>
                    <a:pt x="166" y="78"/>
                    <a:pt x="199" y="166"/>
                  </a:cubicBezTo>
                  <a:cubicBezTo>
                    <a:pt x="232" y="254"/>
                    <a:pt x="199" y="451"/>
                    <a:pt x="199" y="52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92" name="Freeform 75"/>
            <p:cNvSpPr>
              <a:spLocks noChangeAspect="1"/>
            </p:cNvSpPr>
            <p:nvPr/>
          </p:nvSpPr>
          <p:spPr bwMode="auto">
            <a:xfrm flipH="1">
              <a:off x="4936" y="2784"/>
              <a:ext cx="50" cy="526"/>
            </a:xfrm>
            <a:custGeom>
              <a:avLst/>
              <a:gdLst>
                <a:gd name="T0" fmla="*/ 50 w 50"/>
                <a:gd name="T1" fmla="*/ 0 h 526"/>
                <a:gd name="T2" fmla="*/ 0 w 50"/>
                <a:gd name="T3" fmla="*/ 526 h 526"/>
                <a:gd name="T4" fmla="*/ 0 60000 65536"/>
                <a:gd name="T5" fmla="*/ 0 60000 65536"/>
                <a:gd name="T6" fmla="*/ 0 w 50"/>
                <a:gd name="T7" fmla="*/ 0 h 526"/>
                <a:gd name="T8" fmla="*/ 50 w 50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526">
                  <a:moveTo>
                    <a:pt x="50" y="0"/>
                  </a:moveTo>
                  <a:lnTo>
                    <a:pt x="0" y="526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93" name="Group 76"/>
            <p:cNvGrpSpPr>
              <a:grpSpLocks noChangeAspect="1"/>
            </p:cNvGrpSpPr>
            <p:nvPr/>
          </p:nvGrpSpPr>
          <p:grpSpPr bwMode="auto">
            <a:xfrm>
              <a:off x="4725" y="2574"/>
              <a:ext cx="259" cy="258"/>
              <a:chOff x="2895" y="1500"/>
              <a:chExt cx="293" cy="293"/>
            </a:xfrm>
          </p:grpSpPr>
          <p:sp>
            <p:nvSpPr>
              <p:cNvPr id="91194" name="Freeform 7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5" name="Freeform 7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6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927" y="1514"/>
                <a:ext cx="2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</p:grpSp>
      <p:graphicFrame>
        <p:nvGraphicFramePr>
          <p:cNvPr id="91164" name="Object 80"/>
          <p:cNvGraphicFramePr>
            <a:graphicFrameLocks noChangeAspect="1"/>
          </p:cNvGraphicFramePr>
          <p:nvPr/>
        </p:nvGraphicFramePr>
        <p:xfrm>
          <a:off x="762000" y="1841500"/>
          <a:ext cx="6172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72200" imgH="1511300" progId="Equation.3">
                  <p:embed/>
                </p:oleObj>
              </mc:Choice>
              <mc:Fallback>
                <p:oleObj name="Equation" r:id="rId3" imgW="6172200" imgH="15113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41500"/>
                        <a:ext cx="6172200" cy="1511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6A7EE44-950A-DF4A-8AF5-BE7314A51506}" type="slidenum">
              <a:rPr lang="en-US" sz="1400" b="0"/>
              <a:pPr/>
              <a:t>43</a:t>
            </a:fld>
            <a:endParaRPr lang="en-US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82738"/>
            <a:ext cx="8763000" cy="4513262"/>
          </a:xfrm>
          <a:noFill/>
        </p:spPr>
        <p:txBody>
          <a:bodyPr/>
          <a:lstStyle/>
          <a:p>
            <a:r>
              <a:rPr lang="en-US" sz="3000" i="1" dirty="0">
                <a:latin typeface="Arial Narrow" charset="0"/>
              </a:rPr>
              <a:t>Key idea</a:t>
            </a:r>
            <a:r>
              <a:rPr lang="en-US" sz="3000" dirty="0">
                <a:latin typeface="Arial Narrow" charset="0"/>
              </a:rPr>
              <a:t>: swapping two variables can be done locally</a:t>
            </a:r>
            <a:endParaRPr lang="en-US" sz="3000" i="1" dirty="0">
              <a:latin typeface="Arial Narrow" charset="0"/>
            </a:endParaRPr>
          </a:p>
          <a:p>
            <a:pPr lvl="1"/>
            <a:r>
              <a:rPr lang="en-US" sz="2600" i="1" dirty="0">
                <a:latin typeface="Arial Narrow" charset="0"/>
              </a:rPr>
              <a:t>Efficient: </a:t>
            </a:r>
          </a:p>
          <a:p>
            <a:pPr lvl="2"/>
            <a:r>
              <a:rPr lang="en-US" sz="2200" dirty="0">
                <a:latin typeface="Arial Narrow" charset="0"/>
              </a:rPr>
              <a:t>It can be done just by sweeping the unique table</a:t>
            </a:r>
            <a:endParaRPr lang="en-US" sz="2200" i="1" dirty="0">
              <a:latin typeface="Arial Narrow" charset="0"/>
            </a:endParaRPr>
          </a:p>
          <a:p>
            <a:pPr lvl="1"/>
            <a:r>
              <a:rPr lang="en-US" sz="2600" i="1" dirty="0">
                <a:latin typeface="Arial Narrow" charset="0"/>
              </a:rPr>
              <a:t>Robust</a:t>
            </a:r>
            <a:r>
              <a:rPr lang="en-US" sz="2600" dirty="0">
                <a:latin typeface="Arial Narrow" charset="0"/>
              </a:rPr>
              <a:t>:</a:t>
            </a:r>
          </a:p>
          <a:p>
            <a:pPr lvl="2"/>
            <a:r>
              <a:rPr lang="en-US" sz="2200" dirty="0">
                <a:latin typeface="Arial Narrow" charset="0"/>
              </a:rPr>
              <a:t> It works well on many more circuits</a:t>
            </a:r>
          </a:p>
          <a:p>
            <a:pPr lvl="1"/>
            <a:r>
              <a:rPr lang="en-US" sz="2600" i="1" dirty="0">
                <a:latin typeface="Arial Narrow" charset="0"/>
              </a:rPr>
              <a:t>Warning</a:t>
            </a:r>
            <a:r>
              <a:rPr lang="en-US" sz="2600" dirty="0">
                <a:latin typeface="Arial Narrow" charset="0"/>
              </a:rPr>
              <a:t>: </a:t>
            </a:r>
          </a:p>
          <a:p>
            <a:pPr lvl="2"/>
            <a:r>
              <a:rPr lang="en-US" sz="2200" dirty="0">
                <a:latin typeface="Arial Narrow" charset="0"/>
              </a:rPr>
              <a:t>It is still non optimal</a:t>
            </a:r>
          </a:p>
          <a:p>
            <a:pPr lvl="2"/>
            <a:r>
              <a:rPr lang="en-US" sz="2200" dirty="0">
                <a:latin typeface="Arial Narrow" charset="0"/>
              </a:rPr>
              <a:t>At convergence, you most probably have found only a local minimum</a:t>
            </a:r>
          </a:p>
          <a:p>
            <a:pPr lvl="1"/>
            <a:endParaRPr lang="en-US" sz="26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52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CDA8E22-4A2F-1B49-86BC-4A9395E245FE}" type="slidenum">
              <a:rPr lang="en-US" sz="1400" b="0"/>
              <a:pPr/>
              <a:t>44</a:t>
            </a:fld>
            <a:endParaRPr lang="en-US" sz="1400" b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Improvements on BDDs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39863"/>
            <a:ext cx="8001000" cy="4267200"/>
          </a:xfrm>
          <a:noFill/>
        </p:spPr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sz="2400">
                <a:latin typeface="Arial Narrow" charset="0"/>
              </a:rPr>
              <a:t>Complement edges </a:t>
            </a:r>
            <a:r>
              <a:rPr lang="en-US" sz="2000">
                <a:latin typeface="Arial Narrow" charset="0"/>
              </a:rPr>
              <a:t>(1990)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Creates more opportunities for sharing 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Fewer nodes</a:t>
            </a:r>
          </a:p>
          <a:p>
            <a:pPr marL="908050" lvl="1" indent="-436563">
              <a:lnSpc>
                <a:spcPct val="90000"/>
              </a:lnSpc>
            </a:pPr>
            <a:endParaRPr lang="en-US" sz="200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For every pair (F,F</a:t>
            </a:r>
            <a:r>
              <a:rPr lang="ja-JP" altLang="en-US" sz="2000">
                <a:latin typeface="Arial Narrow" charset="0"/>
              </a:rPr>
              <a:t>’</a:t>
            </a:r>
            <a:r>
              <a:rPr lang="en-US" altLang="ja-JP" sz="2000">
                <a:latin typeface="Arial Narrow" charset="0"/>
              </a:rPr>
              <a:t>), we 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Only construct the ROBDD for F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F</a:t>
            </a:r>
            <a:r>
              <a:rPr lang="ja-JP" altLang="en-US" sz="1800">
                <a:latin typeface="Arial Narrow" charset="0"/>
              </a:rPr>
              <a:t>’</a:t>
            </a:r>
            <a:r>
              <a:rPr lang="en-US" altLang="ja-JP" sz="1800">
                <a:latin typeface="Arial Narrow" charset="0"/>
              </a:rPr>
              <a:t> is given by using a complement edge to F</a:t>
            </a:r>
          </a:p>
          <a:p>
            <a:pPr marL="1304925" lvl="2" indent="-395288"/>
            <a:endParaRPr lang="en-US" sz="180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	Which do you pick ?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THEN edge can never be complemented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Only constant value</a:t>
            </a:r>
          </a:p>
        </p:txBody>
      </p:sp>
      <p:grpSp>
        <p:nvGrpSpPr>
          <p:cNvPr id="95237" name="Group 4"/>
          <p:cNvGrpSpPr>
            <a:grpSpLocks/>
          </p:cNvGrpSpPr>
          <p:nvPr/>
        </p:nvGrpSpPr>
        <p:grpSpPr bwMode="auto">
          <a:xfrm>
            <a:off x="7010400" y="1765300"/>
            <a:ext cx="1619250" cy="1582738"/>
            <a:chOff x="3216" y="1728"/>
            <a:chExt cx="1020" cy="997"/>
          </a:xfrm>
        </p:grpSpPr>
        <p:sp>
          <p:nvSpPr>
            <p:cNvPr id="95242" name="Freeform 5"/>
            <p:cNvSpPr>
              <a:spLocks/>
            </p:cNvSpPr>
            <p:nvPr/>
          </p:nvSpPr>
          <p:spPr bwMode="auto">
            <a:xfrm flipH="1">
              <a:off x="3408" y="1872"/>
              <a:ext cx="528" cy="371"/>
            </a:xfrm>
            <a:custGeom>
              <a:avLst/>
              <a:gdLst>
                <a:gd name="T0" fmla="*/ 0 w 160"/>
                <a:gd name="T1" fmla="*/ 0 h 208"/>
                <a:gd name="T2" fmla="*/ 528 w 160"/>
                <a:gd name="T3" fmla="*/ 371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3" name="Freeform 6"/>
            <p:cNvSpPr>
              <a:spLocks/>
            </p:cNvSpPr>
            <p:nvPr/>
          </p:nvSpPr>
          <p:spPr bwMode="auto">
            <a:xfrm flipH="1">
              <a:off x="3408" y="1872"/>
              <a:ext cx="112" cy="371"/>
            </a:xfrm>
            <a:custGeom>
              <a:avLst/>
              <a:gdLst>
                <a:gd name="T0" fmla="*/ 0 w 160"/>
                <a:gd name="T1" fmla="*/ 0 h 208"/>
                <a:gd name="T2" fmla="*/ 112 w 160"/>
                <a:gd name="T3" fmla="*/ 371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4" name="Freeform 7"/>
            <p:cNvSpPr>
              <a:spLocks/>
            </p:cNvSpPr>
            <p:nvPr/>
          </p:nvSpPr>
          <p:spPr bwMode="auto">
            <a:xfrm>
              <a:off x="3696" y="1968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AutoShape 8"/>
            <p:cNvSpPr>
              <a:spLocks noChangeArrowheads="1"/>
            </p:cNvSpPr>
            <p:nvPr/>
          </p:nvSpPr>
          <p:spPr bwMode="auto">
            <a:xfrm>
              <a:off x="3216" y="2245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6" name="Text Box 9"/>
            <p:cNvSpPr txBox="1">
              <a:spLocks noChangeArrowheads="1"/>
            </p:cNvSpPr>
            <p:nvPr/>
          </p:nvSpPr>
          <p:spPr bwMode="auto">
            <a:xfrm>
              <a:off x="3312" y="1728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5247" name="Text Box 10"/>
            <p:cNvSpPr txBox="1">
              <a:spLocks noChangeArrowheads="1"/>
            </p:cNvSpPr>
            <p:nvPr/>
          </p:nvSpPr>
          <p:spPr bwMode="auto">
            <a:xfrm>
              <a:off x="3921" y="1728"/>
              <a:ext cx="3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ja-JP" altLang="en-US" sz="2200" b="0">
                  <a:latin typeface="Verdana" charset="0"/>
                  <a:cs typeface="Arial" charset="0"/>
                </a:rPr>
                <a:t>’</a:t>
              </a:r>
              <a:r>
                <a:rPr lang="en-US" altLang="ja-JP" sz="1800" b="0">
                  <a:latin typeface="Verdana" charset="0"/>
                  <a:cs typeface="Arial" charset="0"/>
                </a:rPr>
                <a:t> </a:t>
              </a:r>
              <a:endParaRPr lang="en-US" sz="1800" b="0">
                <a:latin typeface="Verdana" charset="0"/>
                <a:cs typeface="Arial" charset="0"/>
              </a:endParaRPr>
            </a:p>
          </p:txBody>
        </p:sp>
      </p:grpSp>
      <p:grpSp>
        <p:nvGrpSpPr>
          <p:cNvPr id="95238" name="Group 11"/>
          <p:cNvGrpSpPr>
            <a:grpSpLocks/>
          </p:cNvGrpSpPr>
          <p:nvPr/>
        </p:nvGrpSpPr>
        <p:grpSpPr bwMode="auto">
          <a:xfrm>
            <a:off x="4056063" y="4983163"/>
            <a:ext cx="265112" cy="320675"/>
            <a:chOff x="3087" y="2784"/>
            <a:chExt cx="167" cy="202"/>
          </a:xfrm>
        </p:grpSpPr>
        <p:sp>
          <p:nvSpPr>
            <p:cNvPr id="95239" name="Rectangle 12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Rectangle 13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Rectangle 14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72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356F625-49B0-C446-94D0-24C2DF51598B}" type="slidenum">
              <a:rPr lang="en-US" sz="1400" b="0"/>
              <a:pPr/>
              <a:t>45</a:t>
            </a:fld>
            <a:endParaRPr lang="en-US" sz="1400" b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Complement edges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267200"/>
          </a:xfrm>
          <a:noFill/>
        </p:spPr>
        <p:txBody>
          <a:bodyPr/>
          <a:lstStyle/>
          <a:p>
            <a:r>
              <a:rPr lang="en-US">
                <a:latin typeface="Arial Narrow" charset="0"/>
              </a:rPr>
              <a:t>F = x</a:t>
            </a: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Still canonical</a:t>
            </a:r>
          </a:p>
        </p:txBody>
      </p:sp>
      <p:grpSp>
        <p:nvGrpSpPr>
          <p:cNvPr id="97285" name="Group 4"/>
          <p:cNvGrpSpPr>
            <a:grpSpLocks/>
          </p:cNvGrpSpPr>
          <p:nvPr/>
        </p:nvGrpSpPr>
        <p:grpSpPr bwMode="auto">
          <a:xfrm>
            <a:off x="2201863" y="2468563"/>
            <a:ext cx="465137" cy="484187"/>
            <a:chOff x="2895" y="1488"/>
            <a:chExt cx="293" cy="305"/>
          </a:xfrm>
        </p:grpSpPr>
        <p:sp>
          <p:nvSpPr>
            <p:cNvPr id="97361" name="Freeform 5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2" name="Freeform 6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3" name="Rectangle 7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7286" name="Freeform 8"/>
          <p:cNvSpPr>
            <a:spLocks/>
          </p:cNvSpPr>
          <p:nvPr/>
        </p:nvSpPr>
        <p:spPr bwMode="auto">
          <a:xfrm flipH="1">
            <a:off x="2489200" y="2057400"/>
            <a:ext cx="101600" cy="436563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87" name="Group 9"/>
          <p:cNvGrpSpPr>
            <a:grpSpLocks/>
          </p:cNvGrpSpPr>
          <p:nvPr/>
        </p:nvGrpSpPr>
        <p:grpSpPr bwMode="auto">
          <a:xfrm>
            <a:off x="2057400" y="2743200"/>
            <a:ext cx="708025" cy="914400"/>
            <a:chOff x="2112" y="1536"/>
            <a:chExt cx="446" cy="576"/>
          </a:xfrm>
        </p:grpSpPr>
        <p:grpSp>
          <p:nvGrpSpPr>
            <p:cNvPr id="97352" name="Group 10"/>
            <p:cNvGrpSpPr>
              <a:grpSpLocks/>
            </p:cNvGrpSpPr>
            <p:nvPr/>
          </p:nvGrpSpPr>
          <p:grpSpPr bwMode="auto">
            <a:xfrm>
              <a:off x="2256" y="1910"/>
              <a:ext cx="167" cy="202"/>
              <a:chOff x="3087" y="2784"/>
              <a:chExt cx="167" cy="202"/>
            </a:xfrm>
          </p:grpSpPr>
          <p:sp>
            <p:nvSpPr>
              <p:cNvPr id="97358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9" name="Rectangle 1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0" name="Rectangle 13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97353" name="Freeform 14"/>
            <p:cNvSpPr>
              <a:spLocks/>
            </p:cNvSpPr>
            <p:nvPr/>
          </p:nvSpPr>
          <p:spPr bwMode="auto">
            <a:xfrm>
              <a:off x="2340" y="1632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54" name="Rectangle 15"/>
            <p:cNvSpPr>
              <a:spLocks noChangeArrowheads="1"/>
            </p:cNvSpPr>
            <p:nvPr/>
          </p:nvSpPr>
          <p:spPr bwMode="auto">
            <a:xfrm>
              <a:off x="2112" y="153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55" name="Rectangle 16"/>
            <p:cNvSpPr>
              <a:spLocks noChangeArrowheads="1"/>
            </p:cNvSpPr>
            <p:nvPr/>
          </p:nvSpPr>
          <p:spPr bwMode="auto">
            <a:xfrm>
              <a:off x="2496" y="153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56" name="Freeform 17"/>
            <p:cNvSpPr>
              <a:spLocks/>
            </p:cNvSpPr>
            <p:nvPr/>
          </p:nvSpPr>
          <p:spPr bwMode="auto">
            <a:xfrm flipH="1">
              <a:off x="2148" y="1632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57" name="Freeform 18"/>
            <p:cNvSpPr>
              <a:spLocks/>
            </p:cNvSpPr>
            <p:nvPr/>
          </p:nvSpPr>
          <p:spPr bwMode="auto">
            <a:xfrm>
              <a:off x="2124" y="1740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288" name="Group 19"/>
          <p:cNvGrpSpPr>
            <a:grpSpLocks/>
          </p:cNvGrpSpPr>
          <p:nvPr/>
        </p:nvGrpSpPr>
        <p:grpSpPr bwMode="auto">
          <a:xfrm>
            <a:off x="3932238" y="2468563"/>
            <a:ext cx="465137" cy="484187"/>
            <a:chOff x="2895" y="1488"/>
            <a:chExt cx="293" cy="305"/>
          </a:xfrm>
        </p:grpSpPr>
        <p:sp>
          <p:nvSpPr>
            <p:cNvPr id="97349" name="Freeform 20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0" name="Freeform 21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1" name="Rectangle 22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97289" name="Group 23"/>
          <p:cNvGrpSpPr>
            <a:grpSpLocks/>
          </p:cNvGrpSpPr>
          <p:nvPr/>
        </p:nvGrpSpPr>
        <p:grpSpPr bwMode="auto">
          <a:xfrm>
            <a:off x="4016375" y="3336925"/>
            <a:ext cx="265113" cy="320675"/>
            <a:chOff x="3087" y="2784"/>
            <a:chExt cx="167" cy="202"/>
          </a:xfrm>
        </p:grpSpPr>
        <p:sp>
          <p:nvSpPr>
            <p:cNvPr id="97346" name="Rectangle 24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7" name="Rectangle 2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8" name="Rectangle 26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7290" name="Freeform 27"/>
          <p:cNvSpPr>
            <a:spLocks/>
          </p:cNvSpPr>
          <p:nvPr/>
        </p:nvSpPr>
        <p:spPr bwMode="auto">
          <a:xfrm>
            <a:off x="4149725" y="2895600"/>
            <a:ext cx="323850" cy="466725"/>
          </a:xfrm>
          <a:custGeom>
            <a:avLst/>
            <a:gdLst>
              <a:gd name="T0" fmla="*/ 171450 w 204"/>
              <a:gd name="T1" fmla="*/ 0 h 294"/>
              <a:gd name="T2" fmla="*/ 295275 w 204"/>
              <a:gd name="T3" fmla="*/ 266700 h 294"/>
              <a:gd name="T4" fmla="*/ 0 w 204"/>
              <a:gd name="T5" fmla="*/ 466725 h 294"/>
              <a:gd name="T6" fmla="*/ 0 60000 65536"/>
              <a:gd name="T7" fmla="*/ 0 60000 65536"/>
              <a:gd name="T8" fmla="*/ 0 60000 65536"/>
              <a:gd name="T9" fmla="*/ 0 w 204"/>
              <a:gd name="T10" fmla="*/ 0 h 294"/>
              <a:gd name="T11" fmla="*/ 204 w 204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94">
                <a:moveTo>
                  <a:pt x="108" y="0"/>
                </a:moveTo>
                <a:cubicBezTo>
                  <a:pt x="121" y="28"/>
                  <a:pt x="204" y="119"/>
                  <a:pt x="186" y="168"/>
                </a:cubicBezTo>
                <a:cubicBezTo>
                  <a:pt x="168" y="217"/>
                  <a:pt x="39" y="268"/>
                  <a:pt x="0" y="294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1" name="Rectangle 28"/>
          <p:cNvSpPr>
            <a:spLocks noChangeArrowheads="1"/>
          </p:cNvSpPr>
          <p:nvPr/>
        </p:nvSpPr>
        <p:spPr bwMode="auto">
          <a:xfrm>
            <a:off x="3787775" y="27432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97292" name="Rectangle 29"/>
          <p:cNvSpPr>
            <a:spLocks noChangeArrowheads="1"/>
          </p:cNvSpPr>
          <p:nvPr/>
        </p:nvSpPr>
        <p:spPr bwMode="auto">
          <a:xfrm>
            <a:off x="4397375" y="27432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97293" name="Freeform 30"/>
          <p:cNvSpPr>
            <a:spLocks/>
          </p:cNvSpPr>
          <p:nvPr/>
        </p:nvSpPr>
        <p:spPr bwMode="auto">
          <a:xfrm flipH="1">
            <a:off x="4219575" y="2057400"/>
            <a:ext cx="123825" cy="436563"/>
          </a:xfrm>
          <a:custGeom>
            <a:avLst/>
            <a:gdLst>
              <a:gd name="T0" fmla="*/ 0 w 160"/>
              <a:gd name="T1" fmla="*/ 0 h 208"/>
              <a:gd name="T2" fmla="*/ 123825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4" name="Freeform 31"/>
          <p:cNvSpPr>
            <a:spLocks/>
          </p:cNvSpPr>
          <p:nvPr/>
        </p:nvSpPr>
        <p:spPr bwMode="auto">
          <a:xfrm flipH="1">
            <a:off x="3844925" y="2895600"/>
            <a:ext cx="323850" cy="466725"/>
          </a:xfrm>
          <a:custGeom>
            <a:avLst/>
            <a:gdLst>
              <a:gd name="T0" fmla="*/ 171450 w 204"/>
              <a:gd name="T1" fmla="*/ 0 h 294"/>
              <a:gd name="T2" fmla="*/ 295275 w 204"/>
              <a:gd name="T3" fmla="*/ 266700 h 294"/>
              <a:gd name="T4" fmla="*/ 0 w 204"/>
              <a:gd name="T5" fmla="*/ 466725 h 294"/>
              <a:gd name="T6" fmla="*/ 0 60000 65536"/>
              <a:gd name="T7" fmla="*/ 0 60000 65536"/>
              <a:gd name="T8" fmla="*/ 0 60000 65536"/>
              <a:gd name="T9" fmla="*/ 0 w 204"/>
              <a:gd name="T10" fmla="*/ 0 h 294"/>
              <a:gd name="T11" fmla="*/ 204 w 204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94">
                <a:moveTo>
                  <a:pt x="108" y="0"/>
                </a:moveTo>
                <a:cubicBezTo>
                  <a:pt x="121" y="28"/>
                  <a:pt x="204" y="119"/>
                  <a:pt x="186" y="168"/>
                </a:cubicBezTo>
                <a:cubicBezTo>
                  <a:pt x="168" y="217"/>
                  <a:pt x="39" y="268"/>
                  <a:pt x="0" y="294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5" name="Freeform 32"/>
          <p:cNvSpPr>
            <a:spLocks/>
          </p:cNvSpPr>
          <p:nvPr/>
        </p:nvSpPr>
        <p:spPr bwMode="auto">
          <a:xfrm>
            <a:off x="4362450" y="3067050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Freeform 33"/>
          <p:cNvSpPr>
            <a:spLocks/>
          </p:cNvSpPr>
          <p:nvPr/>
        </p:nvSpPr>
        <p:spPr bwMode="auto">
          <a:xfrm>
            <a:off x="4210050" y="2152650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34"/>
          <p:cNvSpPr>
            <a:spLocks noChangeShapeType="1"/>
          </p:cNvSpPr>
          <p:nvPr/>
        </p:nvSpPr>
        <p:spPr bwMode="auto">
          <a:xfrm>
            <a:off x="3581400" y="2362200"/>
            <a:ext cx="1219200" cy="1143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8" name="Line 35"/>
          <p:cNvSpPr>
            <a:spLocks noChangeShapeType="1"/>
          </p:cNvSpPr>
          <p:nvPr/>
        </p:nvSpPr>
        <p:spPr bwMode="auto">
          <a:xfrm rot="-5400000">
            <a:off x="3619500" y="2324100"/>
            <a:ext cx="1143000" cy="1219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99" name="Group 36"/>
          <p:cNvGrpSpPr>
            <a:grpSpLocks/>
          </p:cNvGrpSpPr>
          <p:nvPr/>
        </p:nvGrpSpPr>
        <p:grpSpPr bwMode="auto">
          <a:xfrm>
            <a:off x="7010400" y="5602288"/>
            <a:ext cx="265113" cy="320675"/>
            <a:chOff x="3087" y="2784"/>
            <a:chExt cx="167" cy="202"/>
          </a:xfrm>
        </p:grpSpPr>
        <p:sp>
          <p:nvSpPr>
            <p:cNvPr id="97343" name="Rectangle 37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4" name="Rectangle 38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5" name="Rectangle 39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97300" name="Group 40"/>
          <p:cNvGrpSpPr>
            <a:grpSpLocks/>
          </p:cNvGrpSpPr>
          <p:nvPr/>
        </p:nvGrpSpPr>
        <p:grpSpPr bwMode="auto">
          <a:xfrm>
            <a:off x="6781800" y="4759325"/>
            <a:ext cx="708025" cy="868363"/>
            <a:chOff x="3936" y="3203"/>
            <a:chExt cx="446" cy="547"/>
          </a:xfrm>
        </p:grpSpPr>
        <p:grpSp>
          <p:nvGrpSpPr>
            <p:cNvPr id="97334" name="Group 4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40" name="Freeform 4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Freeform 4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Rectangle 4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97335" name="Freeform 4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6" name="Rectangle 4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37" name="Rectangle 4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38" name="Freeform 4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9" name="Freeform 4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01" name="Group 50"/>
          <p:cNvGrpSpPr>
            <a:grpSpLocks/>
          </p:cNvGrpSpPr>
          <p:nvPr/>
        </p:nvGrpSpPr>
        <p:grpSpPr bwMode="auto">
          <a:xfrm>
            <a:off x="6781800" y="3911600"/>
            <a:ext cx="708025" cy="868363"/>
            <a:chOff x="3936" y="3203"/>
            <a:chExt cx="446" cy="547"/>
          </a:xfrm>
        </p:grpSpPr>
        <p:grpSp>
          <p:nvGrpSpPr>
            <p:cNvPr id="97325" name="Group 5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31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Rectangle 5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97326" name="Freeform 5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27" name="Rectangle 5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8" name="Rectangle 5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9" name="Freeform 5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0" name="Freeform 5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02" name="Group 60"/>
          <p:cNvGrpSpPr>
            <a:grpSpLocks/>
          </p:cNvGrpSpPr>
          <p:nvPr/>
        </p:nvGrpSpPr>
        <p:grpSpPr bwMode="auto">
          <a:xfrm>
            <a:off x="6781800" y="3073400"/>
            <a:ext cx="708025" cy="868363"/>
            <a:chOff x="3936" y="3203"/>
            <a:chExt cx="446" cy="547"/>
          </a:xfrm>
        </p:grpSpPr>
        <p:grpSp>
          <p:nvGrpSpPr>
            <p:cNvPr id="97316" name="Group 6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22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Rectangle 6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97317" name="Freeform 6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18" name="Rectangle 6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9" name="Rectangle 6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0" name="Freeform 6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21" name="Freeform 6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7303" name="Object 70"/>
          <p:cNvGraphicFramePr>
            <a:graphicFrameLocks noChangeAspect="1"/>
          </p:cNvGraphicFramePr>
          <p:nvPr/>
        </p:nvGraphicFramePr>
        <p:xfrm>
          <a:off x="1143000" y="4419600"/>
          <a:ext cx="294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431800" progId="Equation.3">
                  <p:embed/>
                </p:oleObj>
              </mc:Choice>
              <mc:Fallback>
                <p:oleObj name="Equation" r:id="rId3" imgW="2946400" imgH="4318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9600"/>
                        <a:ext cx="29464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04" name="Group 71"/>
          <p:cNvGrpSpPr>
            <a:grpSpLocks/>
          </p:cNvGrpSpPr>
          <p:nvPr/>
        </p:nvGrpSpPr>
        <p:grpSpPr bwMode="auto">
          <a:xfrm>
            <a:off x="6781800" y="2235200"/>
            <a:ext cx="708025" cy="868363"/>
            <a:chOff x="3936" y="3203"/>
            <a:chExt cx="446" cy="547"/>
          </a:xfrm>
        </p:grpSpPr>
        <p:grpSp>
          <p:nvGrpSpPr>
            <p:cNvPr id="97307" name="Group 72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13" name="Freeform 7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Freeform 7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Rectangle 75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97308" name="Freeform 76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9" name="Rectangle 77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0" name="Rectangle 78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1" name="Freeform 79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12" name="Freeform 80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5" name="Freeform 81"/>
          <p:cNvSpPr>
            <a:spLocks/>
          </p:cNvSpPr>
          <p:nvPr/>
        </p:nvSpPr>
        <p:spPr bwMode="auto">
          <a:xfrm flipH="1">
            <a:off x="7185025" y="1828800"/>
            <a:ext cx="123825" cy="436563"/>
          </a:xfrm>
          <a:custGeom>
            <a:avLst/>
            <a:gdLst>
              <a:gd name="T0" fmla="*/ 0 w 160"/>
              <a:gd name="T1" fmla="*/ 0 h 208"/>
              <a:gd name="T2" fmla="*/ 123825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06" name="Freeform 82"/>
          <p:cNvSpPr>
            <a:spLocks/>
          </p:cNvSpPr>
          <p:nvPr/>
        </p:nvSpPr>
        <p:spPr bwMode="auto">
          <a:xfrm>
            <a:off x="7204075" y="1903413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93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9FA1FC0-E69B-C04A-8167-43C00A2392EE}" type="slidenum">
              <a:rPr lang="en-US" sz="1400" b="0"/>
              <a:pPr/>
              <a:t>46</a:t>
            </a:fld>
            <a:endParaRPr lang="en-US" sz="1400" b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Other types of Decision Diagram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Based on different expansion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OFDD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Ordered functional decision diagrams</a:t>
            </a:r>
          </a:p>
          <a:p>
            <a:pPr marL="469900" indent="-469900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For discrete functions: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ADD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Algebraic decision diagrams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2921000" y="2487613"/>
          <a:ext cx="340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600" imgH="431800" progId="Equation.3">
                  <p:embed/>
                </p:oleObj>
              </mc:Choice>
              <mc:Fallback>
                <p:oleObj name="Equation" r:id="rId3" imgW="3403600" imgH="4318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487613"/>
                        <a:ext cx="34036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3124200"/>
            <a:ext cx="2133600" cy="1746250"/>
            <a:chOff x="720" y="2414"/>
            <a:chExt cx="1344" cy="1100"/>
          </a:xfrm>
        </p:grpSpPr>
        <p:sp>
          <p:nvSpPr>
            <p:cNvPr id="99335" name="Freeform 6"/>
            <p:cNvSpPr>
              <a:spLocks noChangeAspect="1"/>
            </p:cNvSpPr>
            <p:nvPr/>
          </p:nvSpPr>
          <p:spPr bwMode="auto">
            <a:xfrm flipH="1">
              <a:off x="1429" y="2414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6" name="Freeform 7"/>
            <p:cNvSpPr>
              <a:spLocks noChangeAspect="1"/>
            </p:cNvSpPr>
            <p:nvPr/>
          </p:nvSpPr>
          <p:spPr bwMode="auto">
            <a:xfrm>
              <a:off x="1473" y="2774"/>
              <a:ext cx="319" cy="184"/>
            </a:xfrm>
            <a:custGeom>
              <a:avLst/>
              <a:gdLst>
                <a:gd name="T0" fmla="*/ 0 w 319"/>
                <a:gd name="T1" fmla="*/ 0 h 184"/>
                <a:gd name="T2" fmla="*/ 319 w 319"/>
                <a:gd name="T3" fmla="*/ 184 h 184"/>
                <a:gd name="T4" fmla="*/ 0 60000 65536"/>
                <a:gd name="T5" fmla="*/ 0 60000 65536"/>
                <a:gd name="T6" fmla="*/ 0 w 319"/>
                <a:gd name="T7" fmla="*/ 0 h 184"/>
                <a:gd name="T8" fmla="*/ 319 w 319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" h="184">
                  <a:moveTo>
                    <a:pt x="0" y="0"/>
                  </a:moveTo>
                  <a:lnTo>
                    <a:pt x="319" y="18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7" name="Freeform 8"/>
            <p:cNvSpPr>
              <a:spLocks noChangeAspect="1"/>
            </p:cNvSpPr>
            <p:nvPr/>
          </p:nvSpPr>
          <p:spPr bwMode="auto">
            <a:xfrm>
              <a:off x="1042" y="2774"/>
              <a:ext cx="278" cy="178"/>
            </a:xfrm>
            <a:custGeom>
              <a:avLst/>
              <a:gdLst>
                <a:gd name="T0" fmla="*/ 278 w 278"/>
                <a:gd name="T1" fmla="*/ 0 h 178"/>
                <a:gd name="T2" fmla="*/ 0 w 278"/>
                <a:gd name="T3" fmla="*/ 178 h 178"/>
                <a:gd name="T4" fmla="*/ 0 60000 65536"/>
                <a:gd name="T5" fmla="*/ 0 60000 65536"/>
                <a:gd name="T6" fmla="*/ 0 w 278"/>
                <a:gd name="T7" fmla="*/ 0 h 178"/>
                <a:gd name="T8" fmla="*/ 278 w 278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8" h="178">
                  <a:moveTo>
                    <a:pt x="278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8" name="Freeform 9"/>
            <p:cNvSpPr>
              <a:spLocks noChangeAspect="1"/>
            </p:cNvSpPr>
            <p:nvPr/>
          </p:nvSpPr>
          <p:spPr bwMode="auto">
            <a:xfrm>
              <a:off x="1089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9" name="Freeform 10"/>
            <p:cNvSpPr>
              <a:spLocks noChangeAspect="1"/>
            </p:cNvSpPr>
            <p:nvPr/>
          </p:nvSpPr>
          <p:spPr bwMode="auto">
            <a:xfrm flipH="1">
              <a:off x="808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40" name="Freeform 11"/>
            <p:cNvSpPr>
              <a:spLocks noChangeAspect="1"/>
            </p:cNvSpPr>
            <p:nvPr/>
          </p:nvSpPr>
          <p:spPr bwMode="auto">
            <a:xfrm>
              <a:off x="1873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41" name="Freeform 12"/>
            <p:cNvSpPr>
              <a:spLocks noChangeAspect="1"/>
            </p:cNvSpPr>
            <p:nvPr/>
          </p:nvSpPr>
          <p:spPr bwMode="auto">
            <a:xfrm flipH="1">
              <a:off x="1592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9342" name="Group 13"/>
            <p:cNvGrpSpPr>
              <a:grpSpLocks noChangeAspect="1"/>
            </p:cNvGrpSpPr>
            <p:nvPr/>
          </p:nvGrpSpPr>
          <p:grpSpPr bwMode="auto">
            <a:xfrm>
              <a:off x="1677" y="2953"/>
              <a:ext cx="259" cy="258"/>
              <a:chOff x="2895" y="1500"/>
              <a:chExt cx="293" cy="293"/>
            </a:xfrm>
          </p:grpSpPr>
          <p:sp>
            <p:nvSpPr>
              <p:cNvPr id="99367" name="Freeform 1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8" name="Freeform 15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9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976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99343" name="Group 17"/>
            <p:cNvGrpSpPr>
              <a:grpSpLocks noChangeAspect="1"/>
            </p:cNvGrpSpPr>
            <p:nvPr/>
          </p:nvGrpSpPr>
          <p:grpSpPr bwMode="auto">
            <a:xfrm>
              <a:off x="885" y="2958"/>
              <a:ext cx="259" cy="258"/>
              <a:chOff x="2895" y="1500"/>
              <a:chExt cx="293" cy="293"/>
            </a:xfrm>
          </p:grpSpPr>
          <p:sp>
            <p:nvSpPr>
              <p:cNvPr id="99364" name="Freeform 1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976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99344" name="Group 21"/>
            <p:cNvGrpSpPr>
              <a:grpSpLocks noChangeAspect="1"/>
            </p:cNvGrpSpPr>
            <p:nvPr/>
          </p:nvGrpSpPr>
          <p:grpSpPr bwMode="auto">
            <a:xfrm>
              <a:off x="1277" y="2569"/>
              <a:ext cx="259" cy="258"/>
              <a:chOff x="2895" y="1500"/>
              <a:chExt cx="293" cy="293"/>
            </a:xfrm>
          </p:grpSpPr>
          <p:sp>
            <p:nvSpPr>
              <p:cNvPr id="99361" name="Freeform 2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2" name="Freeform 2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975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99345" name="Group 25"/>
            <p:cNvGrpSpPr>
              <a:grpSpLocks/>
            </p:cNvGrpSpPr>
            <p:nvPr/>
          </p:nvGrpSpPr>
          <p:grpSpPr bwMode="auto">
            <a:xfrm>
              <a:off x="1129" y="3312"/>
              <a:ext cx="167" cy="202"/>
              <a:chOff x="3087" y="2784"/>
              <a:chExt cx="167" cy="202"/>
            </a:xfrm>
          </p:grpSpPr>
          <p:sp>
            <p:nvSpPr>
              <p:cNvPr id="99358" name="Rectangle 2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9" name="Rectangle 2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0" name="Rectangle 2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6" name="Group 29"/>
            <p:cNvGrpSpPr>
              <a:grpSpLocks/>
            </p:cNvGrpSpPr>
            <p:nvPr/>
          </p:nvGrpSpPr>
          <p:grpSpPr bwMode="auto">
            <a:xfrm>
              <a:off x="720" y="3312"/>
              <a:ext cx="167" cy="202"/>
              <a:chOff x="3087" y="2784"/>
              <a:chExt cx="167" cy="202"/>
            </a:xfrm>
          </p:grpSpPr>
          <p:sp>
            <p:nvSpPr>
              <p:cNvPr id="99355" name="Rectangle 3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6" name="Rectangle 3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Rectangle 3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7" name="Group 33"/>
            <p:cNvGrpSpPr>
              <a:grpSpLocks/>
            </p:cNvGrpSpPr>
            <p:nvPr/>
          </p:nvGrpSpPr>
          <p:grpSpPr bwMode="auto">
            <a:xfrm>
              <a:off x="1513" y="3312"/>
              <a:ext cx="167" cy="202"/>
              <a:chOff x="3087" y="2784"/>
              <a:chExt cx="167" cy="202"/>
            </a:xfrm>
          </p:grpSpPr>
          <p:sp>
            <p:nvSpPr>
              <p:cNvPr id="99352" name="Rectangle 3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Rectangle 3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4" name="Rectangle 3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2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8" name="Group 37"/>
            <p:cNvGrpSpPr>
              <a:grpSpLocks/>
            </p:cNvGrpSpPr>
            <p:nvPr/>
          </p:nvGrpSpPr>
          <p:grpSpPr bwMode="auto">
            <a:xfrm>
              <a:off x="1897" y="3312"/>
              <a:ext cx="167" cy="202"/>
              <a:chOff x="3087" y="2784"/>
              <a:chExt cx="167" cy="202"/>
            </a:xfrm>
          </p:grpSpPr>
          <p:sp>
            <p:nvSpPr>
              <p:cNvPr id="99349" name="Rectangle 3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0" name="Rectangle 3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1" name="Rectangle 40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3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9C9731F-21D1-5443-8101-DC7B302CDDFF}" type="slidenum">
              <a:rPr lang="en-US" sz="1400" b="0" smtClean="0"/>
              <a:pPr/>
              <a:t>47</a:t>
            </a:fld>
            <a:endParaRPr lang="en-US" sz="1400" b="0" dirty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 and sets of combinations </a:t>
            </a:r>
            <a:endParaRPr lang="en-US" dirty="0">
              <a:latin typeface="Arial Narrow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2" y="1299303"/>
            <a:ext cx="8446314" cy="4542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2652" y="2020740"/>
            <a:ext cx="3026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Observing customers: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</a:rPr>
              <a:t>  Pasta &amp; </a:t>
            </a:r>
            <a:r>
              <a:rPr lang="en-US" sz="1800" b="0" dirty="0" err="1">
                <a:solidFill>
                  <a:srgbClr val="FFFFFF"/>
                </a:solidFill>
              </a:rPr>
              <a:t>tomantoes</a:t>
            </a:r>
            <a:r>
              <a:rPr lang="en-US" sz="1800" b="0" dirty="0">
                <a:solidFill>
                  <a:srgbClr val="FFFFFF"/>
                </a:solidFill>
              </a:rPr>
              <a:t> &amp; (not pesto)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</a:rPr>
              <a:t>  Pesto &amp; (not tomatoes)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We care about what they 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 dirty="0"/>
              <a:t>(</a:t>
            </a:r>
            <a:r>
              <a:rPr lang="en-US" sz="1400" b="0" dirty="0" err="1"/>
              <a:t>c</a:t>
            </a:r>
            <a:r>
              <a:rPr lang="en-US" sz="1400" b="0" dirty="0"/>
              <a:t>)  Giovanni De </a:t>
            </a:r>
            <a:r>
              <a:rPr lang="en-US" sz="1400" b="0" dirty="0" err="1"/>
              <a:t>Micheli</a:t>
            </a:r>
            <a:endParaRPr lang="en-US" sz="1400" b="0" dirty="0"/>
          </a:p>
        </p:txBody>
      </p:sp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9C9731F-21D1-5443-8101-DC7B302CDDFF}" type="slidenum">
              <a:rPr lang="en-US" sz="1400" b="0"/>
              <a:pPr/>
              <a:t>48</a:t>
            </a:fld>
            <a:endParaRPr lang="en-US" sz="1400" b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ZDDs  -- Zero-suppressed BDDs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latin typeface="Arial Narrow" charset="0"/>
              </a:rPr>
              <a:t>BDDs</a:t>
            </a:r>
            <a:r>
              <a:rPr lang="en-US" sz="2400" dirty="0">
                <a:latin typeface="Arial Narrow" charset="0"/>
              </a:rPr>
              <a:t> with different reduction rules</a:t>
            </a:r>
          </a:p>
          <a:p>
            <a:pPr lvl="1"/>
            <a:r>
              <a:rPr lang="en-US" sz="2000" dirty="0">
                <a:latin typeface="Arial Narrow" charset="0"/>
              </a:rPr>
              <a:t>Eliminate all nodes whose 1-edge points to the 0-leaf and redirect incoming edges to the 0-subgraph</a:t>
            </a:r>
          </a:p>
          <a:p>
            <a:pPr lvl="1"/>
            <a:r>
              <a:rPr lang="en-US" sz="2000" dirty="0">
                <a:latin typeface="Arial Narrow" charset="0"/>
              </a:rPr>
              <a:t>Share all equivalent </a:t>
            </a:r>
            <a:r>
              <a:rPr lang="en-US" sz="2000" dirty="0" err="1">
                <a:latin typeface="Arial Narrow" charset="0"/>
              </a:rPr>
              <a:t>subgraphs</a:t>
            </a:r>
            <a:endParaRPr lang="en-US" sz="2000" dirty="0">
              <a:latin typeface="Arial Narrow" charset="0"/>
            </a:endParaRPr>
          </a:p>
          <a:p>
            <a:r>
              <a:rPr lang="en-US" sz="2400" dirty="0">
                <a:latin typeface="Arial Narrow" charset="0"/>
              </a:rPr>
              <a:t>If item </a:t>
            </a:r>
            <a:r>
              <a:rPr lang="en-US" sz="2400" dirty="0" err="1">
                <a:solidFill>
                  <a:srgbClr val="660066"/>
                </a:solidFill>
                <a:latin typeface="Arial Narrow" charset="0"/>
              </a:rPr>
              <a:t>x</a:t>
            </a:r>
            <a:r>
              <a:rPr lang="en-US" sz="2400" dirty="0">
                <a:latin typeface="Arial Narrow" charset="0"/>
              </a:rPr>
              <a:t> does not appear in any </a:t>
            </a:r>
            <a:r>
              <a:rPr lang="en-US" sz="2400" dirty="0" err="1">
                <a:latin typeface="Arial Narrow" charset="0"/>
              </a:rPr>
              <a:t>itemset</a:t>
            </a:r>
            <a:r>
              <a:rPr lang="en-US" sz="2400" dirty="0">
                <a:latin typeface="Arial Narrow" charset="0"/>
              </a:rPr>
              <a:t>, the ZDD node is eliminated</a:t>
            </a:r>
          </a:p>
          <a:p>
            <a:pPr lvl="1"/>
            <a:r>
              <a:rPr lang="en-US" sz="2000" dirty="0">
                <a:latin typeface="Arial Narrow" charset="0"/>
              </a:rPr>
              <a:t>When average occurrence ratio of each item is 1%, than ZDD are more efficient than BDDs (up to 100 times)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8" y="4142678"/>
            <a:ext cx="7394232" cy="229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ZDD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Itemset</a:t>
            </a:r>
            <a:r>
              <a:rPr lang="en-US" dirty="0"/>
              <a:t> {</a:t>
            </a:r>
            <a:r>
              <a:rPr lang="en-US" dirty="0" err="1"/>
              <a:t>a,b</a:t>
            </a:r>
            <a:r>
              <a:rPr lang="en-US" dirty="0"/>
              <a:t>}; characteristic function F = </a:t>
            </a:r>
            <a:r>
              <a:rPr lang="en-US" dirty="0" err="1"/>
              <a:t>ab’c</a:t>
            </a:r>
            <a:r>
              <a:rPr lang="en-US" dirty="0"/>
              <a:t>’ + </a:t>
            </a:r>
            <a:r>
              <a:rPr lang="en-US" dirty="0" err="1"/>
              <a:t>a’bc</a:t>
            </a:r>
            <a:r>
              <a:rPr lang="en-US" dirty="0"/>
              <a:t>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 Giovanni De </a:t>
            </a:r>
            <a:r>
              <a:rPr lang="en-US" dirty="0" err="1"/>
              <a:t>Micheli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 flipH="1">
            <a:off x="2126135" y="1940001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195985" y="2511503"/>
            <a:ext cx="506413" cy="292101"/>
          </a:xfrm>
          <a:custGeom>
            <a:avLst/>
            <a:gdLst>
              <a:gd name="T0" fmla="*/ 0 w 319"/>
              <a:gd name="T1" fmla="*/ 0 h 184"/>
              <a:gd name="T2" fmla="*/ 319 w 319"/>
              <a:gd name="T3" fmla="*/ 184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1511772" y="2511503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5" name="Group 17"/>
          <p:cNvGrpSpPr>
            <a:grpSpLocks noChangeAspect="1"/>
          </p:cNvGrpSpPr>
          <p:nvPr/>
        </p:nvGrpSpPr>
        <p:grpSpPr bwMode="auto">
          <a:xfrm>
            <a:off x="1262535" y="2803604"/>
            <a:ext cx="411163" cy="409576"/>
            <a:chOff x="2895" y="1500"/>
            <a:chExt cx="293" cy="293"/>
          </a:xfrm>
        </p:grpSpPr>
        <p:sp>
          <p:nvSpPr>
            <p:cNvPr id="36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6" name="Group 21"/>
          <p:cNvGrpSpPr>
            <a:grpSpLocks noChangeAspect="1"/>
          </p:cNvGrpSpPr>
          <p:nvPr/>
        </p:nvGrpSpPr>
        <p:grpSpPr bwMode="auto">
          <a:xfrm>
            <a:off x="1884835" y="2186064"/>
            <a:ext cx="411163" cy="409576"/>
            <a:chOff x="2895" y="1500"/>
            <a:chExt cx="293" cy="293"/>
          </a:xfrm>
        </p:grpSpPr>
        <p:sp>
          <p:nvSpPr>
            <p:cNvPr id="33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500420" y="4548658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569048" y="4497935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2988147" y="3341768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52" name="Group 17"/>
          <p:cNvGrpSpPr>
            <a:grpSpLocks noChangeAspect="1"/>
          </p:cNvGrpSpPr>
          <p:nvPr/>
        </p:nvGrpSpPr>
        <p:grpSpPr bwMode="auto">
          <a:xfrm>
            <a:off x="2494225" y="3630557"/>
            <a:ext cx="411163" cy="409576"/>
            <a:chOff x="2895" y="1500"/>
            <a:chExt cx="293" cy="293"/>
          </a:xfrm>
        </p:grpSpPr>
        <p:sp>
          <p:nvSpPr>
            <p:cNvPr id="53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0"/>
            <p:cNvSpPr>
              <a:spLocks noChangeAspect="1" noChangeArrowheads="1"/>
            </p:cNvSpPr>
            <p:nvPr/>
          </p:nvSpPr>
          <p:spPr bwMode="auto">
            <a:xfrm>
              <a:off x="3009" y="1513"/>
              <a:ext cx="8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c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cxnSp>
        <p:nvCxnSpPr>
          <p:cNvPr id="62" name="Straight Arrow Connector 61"/>
          <p:cNvCxnSpPr>
            <a:stCxn id="54" idx="4"/>
            <a:endCxn id="30" idx="0"/>
          </p:cNvCxnSpPr>
          <p:nvPr/>
        </p:nvCxnSpPr>
        <p:spPr bwMode="auto">
          <a:xfrm flipH="1">
            <a:off x="2632977" y="4040133"/>
            <a:ext cx="67531" cy="508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lg"/>
            <a:tailEnd type="stealth"/>
          </a:ln>
          <a:effectLst/>
        </p:spPr>
      </p:cxnSp>
      <p:cxnSp>
        <p:nvCxnSpPr>
          <p:cNvPr id="75" name="Straight Arrow Connector 74"/>
          <p:cNvCxnSpPr>
            <a:stCxn id="48" idx="4"/>
            <a:endCxn id="55" idx="0"/>
          </p:cNvCxnSpPr>
          <p:nvPr/>
        </p:nvCxnSpPr>
        <p:spPr bwMode="auto">
          <a:xfrm flipH="1">
            <a:off x="2711033" y="3213180"/>
            <a:ext cx="49371" cy="4355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7" name="Straight Arrow Connector 76"/>
          <p:cNvCxnSpPr>
            <a:endCxn id="27" idx="0"/>
          </p:cNvCxnSpPr>
          <p:nvPr/>
        </p:nvCxnSpPr>
        <p:spPr bwMode="auto">
          <a:xfrm flipH="1">
            <a:off x="1607452" y="3956260"/>
            <a:ext cx="901764" cy="5805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8" name="Straight Arrow Connector 87"/>
          <p:cNvCxnSpPr>
            <a:stCxn id="37" idx="4"/>
            <a:endCxn id="27" idx="0"/>
          </p:cNvCxnSpPr>
          <p:nvPr/>
        </p:nvCxnSpPr>
        <p:spPr bwMode="auto">
          <a:xfrm>
            <a:off x="1468818" y="3213180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/>
          <p:cNvCxnSpPr>
            <a:stCxn id="48" idx="0"/>
            <a:endCxn id="31" idx="0"/>
          </p:cNvCxnSpPr>
          <p:nvPr/>
        </p:nvCxnSpPr>
        <p:spPr bwMode="auto">
          <a:xfrm flipH="1">
            <a:off x="1602445" y="3009091"/>
            <a:ext cx="951676" cy="1524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2491716" y="4536167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474895" y="4536843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469888" y="4533668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1551568" y="4499189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46" name="Group 17"/>
          <p:cNvGrpSpPr>
            <a:grpSpLocks noChangeAspect="1"/>
          </p:cNvGrpSpPr>
          <p:nvPr/>
        </p:nvGrpSpPr>
        <p:grpSpPr bwMode="auto">
          <a:xfrm>
            <a:off x="2554121" y="2803604"/>
            <a:ext cx="411163" cy="409576"/>
            <a:chOff x="2895" y="1500"/>
            <a:chExt cx="293" cy="293"/>
          </a:xfrm>
        </p:grpSpPr>
        <p:sp>
          <p:nvSpPr>
            <p:cNvPr id="47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4" name="Freeform 93"/>
          <p:cNvSpPr>
            <a:spLocks noChangeAspect="1"/>
          </p:cNvSpPr>
          <p:nvPr/>
        </p:nvSpPr>
        <p:spPr bwMode="auto">
          <a:xfrm flipH="1">
            <a:off x="4946783" y="1972479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Freeform 94"/>
          <p:cNvSpPr>
            <a:spLocks noChangeAspect="1"/>
          </p:cNvSpPr>
          <p:nvPr/>
        </p:nvSpPr>
        <p:spPr bwMode="auto">
          <a:xfrm>
            <a:off x="5016633" y="2543981"/>
            <a:ext cx="506413" cy="292101"/>
          </a:xfrm>
          <a:custGeom>
            <a:avLst/>
            <a:gdLst>
              <a:gd name="T0" fmla="*/ 0 w 319"/>
              <a:gd name="T1" fmla="*/ 0 h 184"/>
              <a:gd name="T2" fmla="*/ 319 w 319"/>
              <a:gd name="T3" fmla="*/ 184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" name="Freeform 95"/>
          <p:cNvSpPr>
            <a:spLocks noChangeAspect="1"/>
          </p:cNvSpPr>
          <p:nvPr/>
        </p:nvSpPr>
        <p:spPr bwMode="auto">
          <a:xfrm>
            <a:off x="4332420" y="2543981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" name="Group 17"/>
          <p:cNvGrpSpPr>
            <a:grpSpLocks noChangeAspect="1"/>
          </p:cNvGrpSpPr>
          <p:nvPr/>
        </p:nvGrpSpPr>
        <p:grpSpPr bwMode="auto">
          <a:xfrm>
            <a:off x="4083183" y="2836082"/>
            <a:ext cx="411163" cy="409576"/>
            <a:chOff x="2895" y="1500"/>
            <a:chExt cx="293" cy="293"/>
          </a:xfrm>
        </p:grpSpPr>
        <p:sp>
          <p:nvSpPr>
            <p:cNvPr id="98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01" name="Group 21"/>
          <p:cNvGrpSpPr>
            <a:grpSpLocks noChangeAspect="1"/>
          </p:cNvGrpSpPr>
          <p:nvPr/>
        </p:nvGrpSpPr>
        <p:grpSpPr bwMode="auto">
          <a:xfrm>
            <a:off x="4705483" y="2218542"/>
            <a:ext cx="411163" cy="409576"/>
            <a:chOff x="2895" y="1500"/>
            <a:chExt cx="293" cy="293"/>
          </a:xfrm>
        </p:grpSpPr>
        <p:sp>
          <p:nvSpPr>
            <p:cNvPr id="102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5321068" y="4581136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>
            <a:off x="5389696" y="4530413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5808795" y="3374246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13" name="Straight Arrow Connector 112"/>
          <p:cNvCxnSpPr>
            <a:endCxn id="117" idx="0"/>
          </p:cNvCxnSpPr>
          <p:nvPr/>
        </p:nvCxnSpPr>
        <p:spPr bwMode="auto">
          <a:xfrm flipH="1">
            <a:off x="5444921" y="3245658"/>
            <a:ext cx="136132" cy="132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5" name="Straight Arrow Connector 114"/>
          <p:cNvCxnSpPr>
            <a:endCxn id="119" idx="0"/>
          </p:cNvCxnSpPr>
          <p:nvPr/>
        </p:nvCxnSpPr>
        <p:spPr bwMode="auto">
          <a:xfrm>
            <a:off x="4289466" y="3245658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>
            <a:endCxn id="123" idx="0"/>
          </p:cNvCxnSpPr>
          <p:nvPr/>
        </p:nvCxnSpPr>
        <p:spPr bwMode="auto">
          <a:xfrm flipH="1">
            <a:off x="4423093" y="3041569"/>
            <a:ext cx="951676" cy="1524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5312364" y="4568645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4295543" y="4569321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4290536" y="4566146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4372216" y="4531667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121" name="Group 17"/>
          <p:cNvGrpSpPr>
            <a:grpSpLocks noChangeAspect="1"/>
          </p:cNvGrpSpPr>
          <p:nvPr/>
        </p:nvGrpSpPr>
        <p:grpSpPr bwMode="auto">
          <a:xfrm>
            <a:off x="5374769" y="2836082"/>
            <a:ext cx="411163" cy="409576"/>
            <a:chOff x="2895" y="1500"/>
            <a:chExt cx="293" cy="293"/>
          </a:xfrm>
        </p:grpSpPr>
        <p:sp>
          <p:nvSpPr>
            <p:cNvPr id="122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27" name="Freeform 126"/>
          <p:cNvSpPr>
            <a:spLocks noChangeAspect="1"/>
          </p:cNvSpPr>
          <p:nvPr/>
        </p:nvSpPr>
        <p:spPr bwMode="auto">
          <a:xfrm flipH="1">
            <a:off x="7737447" y="1989967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Freeform 128"/>
          <p:cNvSpPr>
            <a:spLocks noChangeAspect="1"/>
          </p:cNvSpPr>
          <p:nvPr/>
        </p:nvSpPr>
        <p:spPr bwMode="auto">
          <a:xfrm>
            <a:off x="7123084" y="2561469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0" name="Group 17"/>
          <p:cNvGrpSpPr>
            <a:grpSpLocks noChangeAspect="1"/>
          </p:cNvGrpSpPr>
          <p:nvPr/>
        </p:nvGrpSpPr>
        <p:grpSpPr bwMode="auto">
          <a:xfrm>
            <a:off x="6873847" y="2853570"/>
            <a:ext cx="411163" cy="409576"/>
            <a:chOff x="2895" y="1500"/>
            <a:chExt cx="293" cy="293"/>
          </a:xfrm>
        </p:grpSpPr>
        <p:sp>
          <p:nvSpPr>
            <p:cNvPr id="131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34" name="Group 21"/>
          <p:cNvGrpSpPr>
            <a:grpSpLocks noChangeAspect="1"/>
          </p:cNvGrpSpPr>
          <p:nvPr/>
        </p:nvGrpSpPr>
        <p:grpSpPr bwMode="auto">
          <a:xfrm>
            <a:off x="7496147" y="2236030"/>
            <a:ext cx="411163" cy="409576"/>
            <a:chOff x="2895" y="1500"/>
            <a:chExt cx="293" cy="293"/>
          </a:xfrm>
        </p:grpSpPr>
        <p:sp>
          <p:nvSpPr>
            <p:cNvPr id="135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38" name="Rectangle 26"/>
          <p:cNvSpPr>
            <a:spLocks noChangeArrowheads="1"/>
          </p:cNvSpPr>
          <p:nvPr/>
        </p:nvSpPr>
        <p:spPr bwMode="auto">
          <a:xfrm>
            <a:off x="8111732" y="4598624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28"/>
          <p:cNvSpPr>
            <a:spLocks noChangeArrowheads="1"/>
          </p:cNvSpPr>
          <p:nvPr/>
        </p:nvSpPr>
        <p:spPr bwMode="auto">
          <a:xfrm>
            <a:off x="8180360" y="4547901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40" name="Rectangle 40"/>
          <p:cNvSpPr>
            <a:spLocks noChangeArrowheads="1"/>
          </p:cNvSpPr>
          <p:nvPr/>
        </p:nvSpPr>
        <p:spPr bwMode="auto">
          <a:xfrm>
            <a:off x="8599459" y="3391734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7080130" y="3263146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8103028" y="4586133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Rectangle 30"/>
          <p:cNvSpPr>
            <a:spLocks noChangeArrowheads="1"/>
          </p:cNvSpPr>
          <p:nvPr/>
        </p:nvSpPr>
        <p:spPr bwMode="auto">
          <a:xfrm>
            <a:off x="7086207" y="4586809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Rectangle 27"/>
          <p:cNvSpPr>
            <a:spLocks noChangeArrowheads="1"/>
          </p:cNvSpPr>
          <p:nvPr/>
        </p:nvSpPr>
        <p:spPr bwMode="auto">
          <a:xfrm>
            <a:off x="7081200" y="4583634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Rectangle 28"/>
          <p:cNvSpPr>
            <a:spLocks noChangeArrowheads="1"/>
          </p:cNvSpPr>
          <p:nvPr/>
        </p:nvSpPr>
        <p:spPr bwMode="auto">
          <a:xfrm>
            <a:off x="7162880" y="4549155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53" name="Straight Arrow Connector 152"/>
          <p:cNvCxnSpPr>
            <a:endCxn id="144" idx="0"/>
          </p:cNvCxnSpPr>
          <p:nvPr/>
        </p:nvCxnSpPr>
        <p:spPr bwMode="auto">
          <a:xfrm>
            <a:off x="7818410" y="2561469"/>
            <a:ext cx="417175" cy="2024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5" name="Straight Arrow Connector 154"/>
          <p:cNvCxnSpPr>
            <a:stCxn id="37" idx="2"/>
            <a:endCxn id="54" idx="0"/>
          </p:cNvCxnSpPr>
          <p:nvPr/>
        </p:nvCxnSpPr>
        <p:spPr bwMode="auto">
          <a:xfrm>
            <a:off x="1673698" y="3009091"/>
            <a:ext cx="820527" cy="8269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7" name="Straight Arrow Connector 156"/>
          <p:cNvCxnSpPr>
            <a:stCxn id="99" idx="2"/>
            <a:endCxn id="117" idx="0"/>
          </p:cNvCxnSpPr>
          <p:nvPr/>
        </p:nvCxnSpPr>
        <p:spPr bwMode="auto">
          <a:xfrm>
            <a:off x="4494346" y="3041569"/>
            <a:ext cx="950575" cy="15270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9" name="Straight Arrow Connector 158"/>
          <p:cNvCxnSpPr>
            <a:stCxn id="132" idx="2"/>
            <a:endCxn id="144" idx="0"/>
          </p:cNvCxnSpPr>
          <p:nvPr/>
        </p:nvCxnSpPr>
        <p:spPr bwMode="auto">
          <a:xfrm>
            <a:off x="7285010" y="3059057"/>
            <a:ext cx="950575" cy="15270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61" name="Rectangle 160"/>
          <p:cNvSpPr/>
          <p:nvPr/>
        </p:nvSpPr>
        <p:spPr>
          <a:xfrm>
            <a:off x="614598" y="5188544"/>
            <a:ext cx="776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Eliminate all nodes whose 1-edge points to the 0-leaf and redirect incoming edges to the 0-subgraph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9126" y="2929745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 flipH="1">
            <a:off x="1736743" y="2979628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94315" y="2994308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189491" y="2286993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004883" y="2306501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 flipH="1">
            <a:off x="1458608" y="2983886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1597407" y="3766266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 flipH="1">
            <a:off x="7545050" y="2977702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6991688" y="3058804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2" name="Rectangle 45"/>
          <p:cNvSpPr>
            <a:spLocks noChangeArrowheads="1"/>
          </p:cNvSpPr>
          <p:nvPr/>
        </p:nvSpPr>
        <p:spPr bwMode="auto">
          <a:xfrm>
            <a:off x="439419" y="2375952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3015323" y="3692552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6080348" y="2370324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3268154" y="2371033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223926" y="3605141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1" name="Rectangle 45"/>
          <p:cNvSpPr>
            <a:spLocks noChangeArrowheads="1"/>
          </p:cNvSpPr>
          <p:nvPr/>
        </p:nvSpPr>
        <p:spPr bwMode="auto">
          <a:xfrm>
            <a:off x="5835054" y="3569552"/>
            <a:ext cx="2366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8" name="Rectangle 45"/>
          <p:cNvSpPr>
            <a:spLocks noChangeArrowheads="1"/>
          </p:cNvSpPr>
          <p:nvPr/>
        </p:nvSpPr>
        <p:spPr bwMode="auto">
          <a:xfrm>
            <a:off x="4547245" y="3739905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9" name="Rectangle 45"/>
          <p:cNvSpPr>
            <a:spLocks noChangeArrowheads="1"/>
          </p:cNvSpPr>
          <p:nvPr/>
        </p:nvSpPr>
        <p:spPr bwMode="auto">
          <a:xfrm>
            <a:off x="1608216" y="4086468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1681778" y="3262439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03200"/>
            <a:ext cx="8699500" cy="685800"/>
          </a:xfrm>
        </p:spPr>
        <p:txBody>
          <a:bodyPr/>
          <a:lstStyle/>
          <a:p>
            <a:r>
              <a:rPr lang="en-US" dirty="0"/>
              <a:t>US 2016 elections</a:t>
            </a:r>
          </a:p>
        </p:txBody>
      </p:sp>
      <p:pic>
        <p:nvPicPr>
          <p:cNvPr id="6" name="Content Placeholder 5" descr="bdd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52" b="28852"/>
          <a:stretch>
            <a:fillRect/>
          </a:stretch>
        </p:blipFill>
        <p:spPr>
          <a:xfrm>
            <a:off x="-628876" y="0"/>
            <a:ext cx="10503055" cy="6286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2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C58852-5CD3-EA4E-918F-EF295187FBB4}" type="slidenum">
              <a:rPr lang="en-US" sz="1400" b="0"/>
              <a:pPr/>
              <a:t>50</a:t>
            </a:fld>
            <a:endParaRPr lang="en-US" sz="1400" b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ZDD - UNION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UNION(G,H) {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(G=={}) return H;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(H=={})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(G==H)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G1 = G.subset1; H1 = H.subset1;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G0 = G.subset0; H0 = H.subset0;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F0 = UNION(G0,H0);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F1 = UNION(G1,H1);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(F0 == F1) return F0;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(x,F0,F1);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(G,H,F);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F;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9660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FF806E9-CD6F-3E41-B36B-1BC7F94B625F}" type="slidenum">
              <a:rPr lang="en-US" sz="1400" b="0"/>
              <a:pPr/>
              <a:t>51</a:t>
            </a:fld>
            <a:endParaRPr lang="en-US" sz="1400" b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Summary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BDDs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+"/>
            </a:pPr>
            <a:r>
              <a:rPr lang="en-US">
                <a:latin typeface="Arial Narrow" charset="0"/>
              </a:rPr>
              <a:t>Very efficient data structure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+"/>
            </a:pPr>
            <a:r>
              <a:rPr lang="en-US">
                <a:latin typeface="Arial Narrow" charset="0"/>
              </a:rPr>
              <a:t>Efficient manipulation routines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r>
              <a:rPr lang="en-US">
                <a:latin typeface="Arial Narrow" charset="0"/>
              </a:rPr>
              <a:t>A few important functions don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t come out well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r>
              <a:rPr lang="en-US">
                <a:latin typeface="Arial Narrow" charset="0"/>
              </a:rPr>
              <a:t>Variable order can have a high impact on size</a:t>
            </a:r>
          </a:p>
          <a:p>
            <a:pPr marL="469900" indent="-469900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Application in many areas of CAD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Hardware verification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Logic synthesis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CBB2A44-AE7E-F540-9612-CC52D1486AE6}" type="slidenum">
              <a:rPr lang="en-US" sz="1400" b="0"/>
              <a:pPr/>
              <a:t>6</a:t>
            </a:fld>
            <a:endParaRPr 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Motivation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>
                <a:latin typeface="Arial Narrow" charset="0"/>
              </a:rPr>
              <a:t>Efficient way to represent logic functions</a:t>
            </a:r>
            <a:endParaRPr lang="en-US">
              <a:latin typeface="Arial Narrow" charset="0"/>
            </a:endParaRPr>
          </a:p>
          <a:p>
            <a:r>
              <a:rPr lang="en-US" sz="2600">
                <a:latin typeface="Arial Narrow" charset="0"/>
              </a:rPr>
              <a:t>History</a:t>
            </a:r>
          </a:p>
          <a:p>
            <a:pPr lvl="1"/>
            <a:r>
              <a:rPr lang="en-US" sz="2300">
                <a:latin typeface="Arial Narrow" charset="0"/>
              </a:rPr>
              <a:t>Original idea for BDD due to Lee (1959) and Akers (1978)</a:t>
            </a:r>
          </a:p>
          <a:p>
            <a:pPr lvl="1"/>
            <a:r>
              <a:rPr lang="en-US" sz="2300">
                <a:latin typeface="Arial Narrow" charset="0"/>
              </a:rPr>
              <a:t>Refined, formalized and popularized by Bryant (1986)</a:t>
            </a:r>
          </a:p>
          <a:p>
            <a:pPr lvl="2"/>
            <a:r>
              <a:rPr lang="en-US">
                <a:latin typeface="Arial Narrow" charset="0"/>
              </a:rPr>
              <a:t>Smaller memory footprint</a:t>
            </a:r>
          </a:p>
          <a:p>
            <a:pPr lvl="2"/>
            <a:r>
              <a:rPr lang="en-US">
                <a:latin typeface="Arial Narrow" charset="0"/>
              </a:rPr>
              <a:t>Canonical form – each distinct function correspond to a unique distinct diagram</a:t>
            </a:r>
            <a:endParaRPr lang="en-US" sz="2100" i="1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5887CC9-3737-1E42-A081-5B2126B5BDFA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105000"/>
              </a:lnSpc>
              <a:buFontTx/>
              <a:buNone/>
            </a:pPr>
            <a:endParaRPr lang="en-US" sz="1800" i="1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Each logic function has a unique representation</a:t>
            </a: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Truth table</a:t>
            </a:r>
          </a:p>
          <a:p>
            <a:pPr marL="469900" indent="-469900">
              <a:lnSpc>
                <a:spcPct val="105000"/>
              </a:lnSpc>
              <a:buFont typeface="Monotype Sorts" charset="0"/>
              <a:buNone/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  <a:buFont typeface="Monotype Sorts" charset="0"/>
              <a:buNone/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Sum of minterms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Canonical forms - review</a:t>
            </a:r>
          </a:p>
        </p:txBody>
      </p:sp>
      <p:graphicFrame>
        <p:nvGraphicFramePr>
          <p:cNvPr id="1359939" name="Group 67"/>
          <p:cNvGraphicFramePr>
            <a:graphicFrameLocks noGrp="1"/>
          </p:cNvGraphicFramePr>
          <p:nvPr/>
        </p:nvGraphicFramePr>
        <p:xfrm>
          <a:off x="4711700" y="2295525"/>
          <a:ext cx="990600" cy="2461455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59938" name="Text Box 66"/>
          <p:cNvSpPr txBox="1">
            <a:spLocks noChangeArrowheads="1"/>
          </p:cNvSpPr>
          <p:nvPr/>
        </p:nvSpPr>
        <p:spPr bwMode="auto">
          <a:xfrm>
            <a:off x="4648200" y="5424488"/>
            <a:ext cx="1878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</a:t>
            </a:r>
            <a:r>
              <a:rPr lang="ja-JP" altLang="en-US" sz="1800" b="0">
                <a:latin typeface="Verdana" charset="0"/>
                <a:cs typeface="Arial" charset="0"/>
              </a:rPr>
              <a:t>’</a:t>
            </a:r>
            <a:r>
              <a:rPr lang="en-US" altLang="ja-JP" sz="1800" b="0">
                <a:latin typeface="Verdana" charset="0"/>
                <a:cs typeface="Arial" charset="0"/>
              </a:rPr>
              <a:t>bc+ab</a:t>
            </a:r>
            <a:r>
              <a:rPr lang="ja-JP" altLang="en-US" sz="1800" b="0">
                <a:latin typeface="Verdana" charset="0"/>
                <a:cs typeface="Arial" charset="0"/>
              </a:rPr>
              <a:t>’</a:t>
            </a:r>
            <a:r>
              <a:rPr lang="en-US" altLang="ja-JP" sz="1800" b="0">
                <a:latin typeface="Verdana" charset="0"/>
                <a:cs typeface="Arial" charset="0"/>
              </a:rPr>
              <a:t>c+abc</a:t>
            </a:r>
            <a:endParaRPr lang="en-US" sz="1800" b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83173B2-41E9-164F-91FA-252211CEA95E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Non canonical forms - review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12788"/>
            <a:ext cx="8699500" cy="5207000"/>
          </a:xfrm>
        </p:spPr>
        <p:txBody>
          <a:bodyPr/>
          <a:lstStyle/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Each function has also multiple representations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Factored form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Logic network representation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419600" y="297180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(a+b)c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172200" y="2971800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ac+bc</a:t>
            </a:r>
          </a:p>
        </p:txBody>
      </p:sp>
      <p:grpSp>
        <p:nvGrpSpPr>
          <p:cNvPr id="23559" name="Group 6"/>
          <p:cNvGrpSpPr>
            <a:grpSpLocks/>
          </p:cNvGrpSpPr>
          <p:nvPr/>
        </p:nvGrpSpPr>
        <p:grpSpPr bwMode="auto">
          <a:xfrm>
            <a:off x="3124200" y="4876800"/>
            <a:ext cx="1651000" cy="976313"/>
            <a:chOff x="2256" y="3120"/>
            <a:chExt cx="1040" cy="615"/>
          </a:xfrm>
        </p:grpSpPr>
        <p:grpSp>
          <p:nvGrpSpPr>
            <p:cNvPr id="23590" name="Group 7"/>
            <p:cNvGrpSpPr>
              <a:grpSpLocks noChangeAspect="1"/>
            </p:cNvGrpSpPr>
            <p:nvPr/>
          </p:nvGrpSpPr>
          <p:grpSpPr bwMode="auto">
            <a:xfrm>
              <a:off x="2496" y="3264"/>
              <a:ext cx="398" cy="199"/>
              <a:chOff x="1872" y="3024"/>
              <a:chExt cx="332" cy="166"/>
            </a:xfrm>
          </p:grpSpPr>
          <p:sp>
            <p:nvSpPr>
              <p:cNvPr id="23600" name="Freeform 8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9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10"/>
              <p:cNvSpPr>
                <a:spLocks noChangeAspect="1" noEditPoints="1"/>
              </p:cNvSpPr>
              <p:nvPr/>
            </p:nvSpPr>
            <p:spPr bwMode="auto">
              <a:xfrm>
                <a:off x="1872" y="3069"/>
                <a:ext cx="332" cy="84"/>
              </a:xfrm>
              <a:custGeom>
                <a:avLst/>
                <a:gdLst>
                  <a:gd name="T0" fmla="*/ 0 w 332"/>
                  <a:gd name="T1" fmla="*/ 0 h 84"/>
                  <a:gd name="T2" fmla="*/ 165 w 332"/>
                  <a:gd name="T3" fmla="*/ 0 h 84"/>
                  <a:gd name="T4" fmla="*/ 0 w 332"/>
                  <a:gd name="T5" fmla="*/ 84 h 84"/>
                  <a:gd name="T6" fmla="*/ 165 w 332"/>
                  <a:gd name="T7" fmla="*/ 84 h 84"/>
                  <a:gd name="T8" fmla="*/ 332 w 332"/>
                  <a:gd name="T9" fmla="*/ 42 h 84"/>
                  <a:gd name="T10" fmla="*/ 165 w 332"/>
                  <a:gd name="T11" fmla="*/ 4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84"/>
                  <a:gd name="T20" fmla="*/ 332 w 33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84">
                    <a:moveTo>
                      <a:pt x="0" y="0"/>
                    </a:moveTo>
                    <a:lnTo>
                      <a:pt x="165" y="0"/>
                    </a:lnTo>
                    <a:moveTo>
                      <a:pt x="0" y="84"/>
                    </a:moveTo>
                    <a:lnTo>
                      <a:pt x="165" y="84"/>
                    </a:lnTo>
                    <a:moveTo>
                      <a:pt x="332" y="42"/>
                    </a:moveTo>
                    <a:lnTo>
                      <a:pt x="165" y="42"/>
                    </a:lnTo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1" name="Freeform 11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12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13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4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15"/>
            <p:cNvSpPr>
              <a:spLocks noChangeAspect="1" noEditPoints="1"/>
            </p:cNvSpPr>
            <p:nvPr/>
          </p:nvSpPr>
          <p:spPr bwMode="auto">
            <a:xfrm>
              <a:off x="2898" y="3369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16"/>
            <p:cNvSpPr>
              <a:spLocks noChangeAspect="1"/>
            </p:cNvSpPr>
            <p:nvPr/>
          </p:nvSpPr>
          <p:spPr bwMode="auto">
            <a:xfrm>
              <a:off x="2600" y="3472"/>
              <a:ext cx="292" cy="144"/>
            </a:xfrm>
            <a:custGeom>
              <a:avLst/>
              <a:gdLst>
                <a:gd name="T0" fmla="*/ 292 w 244"/>
                <a:gd name="T1" fmla="*/ 0 h 120"/>
                <a:gd name="T2" fmla="*/ 196 w 244"/>
                <a:gd name="T3" fmla="*/ 0 h 120"/>
                <a:gd name="T4" fmla="*/ 196 w 244"/>
                <a:gd name="T5" fmla="*/ 144 h 120"/>
                <a:gd name="T6" fmla="*/ 0 w 244"/>
                <a:gd name="T7" fmla="*/ 14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20"/>
                <a:gd name="T14" fmla="*/ 244 w 244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20">
                  <a:moveTo>
                    <a:pt x="244" y="0"/>
                  </a:moveTo>
                  <a:lnTo>
                    <a:pt x="164" y="0"/>
                  </a:lnTo>
                  <a:lnTo>
                    <a:pt x="164" y="120"/>
                  </a:lnTo>
                  <a:lnTo>
                    <a:pt x="0" y="120"/>
                  </a:lnTo>
                </a:path>
              </a:pathLst>
            </a:cu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7" name="Rectangle 17"/>
            <p:cNvSpPr>
              <a:spLocks noChangeArrowheads="1"/>
            </p:cNvSpPr>
            <p:nvPr/>
          </p:nvSpPr>
          <p:spPr bwMode="auto">
            <a:xfrm>
              <a:off x="2256" y="312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sp>
          <p:nvSpPr>
            <p:cNvPr id="23598" name="Rectangle 18"/>
            <p:cNvSpPr>
              <a:spLocks noChangeArrowheads="1"/>
            </p:cNvSpPr>
            <p:nvPr/>
          </p:nvSpPr>
          <p:spPr bwMode="auto">
            <a:xfrm>
              <a:off x="2256" y="3321"/>
              <a:ext cx="2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b</a:t>
              </a:r>
            </a:p>
          </p:txBody>
        </p:sp>
        <p:sp>
          <p:nvSpPr>
            <p:cNvPr id="23599" name="Rectangle 19"/>
            <p:cNvSpPr>
              <a:spLocks noChangeArrowheads="1"/>
            </p:cNvSpPr>
            <p:nvPr/>
          </p:nvSpPr>
          <p:spPr bwMode="auto">
            <a:xfrm>
              <a:off x="2400" y="3504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23560" name="Group 20"/>
          <p:cNvGrpSpPr>
            <a:grpSpLocks/>
          </p:cNvGrpSpPr>
          <p:nvPr/>
        </p:nvGrpSpPr>
        <p:grpSpPr bwMode="auto">
          <a:xfrm>
            <a:off x="5867400" y="4419600"/>
            <a:ext cx="1981200" cy="1585913"/>
            <a:chOff x="768" y="2841"/>
            <a:chExt cx="1248" cy="999"/>
          </a:xfrm>
        </p:grpSpPr>
        <p:sp>
          <p:nvSpPr>
            <p:cNvPr id="23561" name="Rectangle 21"/>
            <p:cNvSpPr>
              <a:spLocks noChangeArrowheads="1"/>
            </p:cNvSpPr>
            <p:nvPr/>
          </p:nvSpPr>
          <p:spPr bwMode="auto">
            <a:xfrm>
              <a:off x="768" y="2841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grpSp>
          <p:nvGrpSpPr>
            <p:cNvPr id="23562" name="Group 22"/>
            <p:cNvGrpSpPr>
              <a:grpSpLocks/>
            </p:cNvGrpSpPr>
            <p:nvPr/>
          </p:nvGrpSpPr>
          <p:grpSpPr bwMode="auto">
            <a:xfrm>
              <a:off x="768" y="2928"/>
              <a:ext cx="1248" cy="912"/>
              <a:chOff x="528" y="2928"/>
              <a:chExt cx="1248" cy="912"/>
            </a:xfrm>
          </p:grpSpPr>
          <p:grpSp>
            <p:nvGrpSpPr>
              <p:cNvPr id="23563" name="Group 23"/>
              <p:cNvGrpSpPr>
                <a:grpSpLocks noChangeAspect="1"/>
              </p:cNvGrpSpPr>
              <p:nvPr/>
            </p:nvGrpSpPr>
            <p:grpSpPr bwMode="auto">
              <a:xfrm>
                <a:off x="1378" y="3209"/>
                <a:ext cx="398" cy="199"/>
                <a:chOff x="1872" y="3024"/>
                <a:chExt cx="332" cy="166"/>
              </a:xfrm>
            </p:grpSpPr>
            <p:sp>
              <p:nvSpPr>
                <p:cNvPr id="23587" name="Freeform 24"/>
                <p:cNvSpPr>
                  <a:spLocks noChangeAspect="1"/>
                </p:cNvSpPr>
                <p:nvPr/>
              </p:nvSpPr>
              <p:spPr bwMode="auto">
                <a:xfrm>
                  <a:off x="1920" y="3024"/>
                  <a:ext cx="216" cy="166"/>
                </a:xfrm>
                <a:custGeom>
                  <a:avLst/>
                  <a:gdLst>
                    <a:gd name="T0" fmla="*/ 216 w 578"/>
                    <a:gd name="T1" fmla="*/ 83 h 444"/>
                    <a:gd name="T2" fmla="*/ 65 w 578"/>
                    <a:gd name="T3" fmla="*/ 166 h 444"/>
                    <a:gd name="T4" fmla="*/ 65 w 578"/>
                    <a:gd name="T5" fmla="*/ 166 h 444"/>
                    <a:gd name="T6" fmla="*/ 0 w 578"/>
                    <a:gd name="T7" fmla="*/ 166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65 w 578"/>
                    <a:gd name="T13" fmla="*/ 0 h 444"/>
                    <a:gd name="T14" fmla="*/ 216 w 578"/>
                    <a:gd name="T15" fmla="*/ 83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25"/>
                <p:cNvSpPr>
                  <a:spLocks noChangeAspect="1"/>
                </p:cNvSpPr>
                <p:nvPr/>
              </p:nvSpPr>
              <p:spPr bwMode="auto">
                <a:xfrm>
                  <a:off x="1920" y="3024"/>
                  <a:ext cx="216" cy="166"/>
                </a:xfrm>
                <a:custGeom>
                  <a:avLst/>
                  <a:gdLst>
                    <a:gd name="T0" fmla="*/ 216 w 578"/>
                    <a:gd name="T1" fmla="*/ 83 h 444"/>
                    <a:gd name="T2" fmla="*/ 65 w 578"/>
                    <a:gd name="T3" fmla="*/ 166 h 444"/>
                    <a:gd name="T4" fmla="*/ 65 w 578"/>
                    <a:gd name="T5" fmla="*/ 166 h 444"/>
                    <a:gd name="T6" fmla="*/ 0 w 578"/>
                    <a:gd name="T7" fmla="*/ 166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65 w 578"/>
                    <a:gd name="T13" fmla="*/ 0 h 444"/>
                    <a:gd name="T14" fmla="*/ 216 w 578"/>
                    <a:gd name="T15" fmla="*/ 83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26"/>
                <p:cNvSpPr>
                  <a:spLocks noChangeAspect="1" noEditPoints="1"/>
                </p:cNvSpPr>
                <p:nvPr/>
              </p:nvSpPr>
              <p:spPr bwMode="auto">
                <a:xfrm>
                  <a:off x="1872" y="3069"/>
                  <a:ext cx="332" cy="84"/>
                </a:xfrm>
                <a:custGeom>
                  <a:avLst/>
                  <a:gdLst>
                    <a:gd name="T0" fmla="*/ 0 w 332"/>
                    <a:gd name="T1" fmla="*/ 0 h 84"/>
                    <a:gd name="T2" fmla="*/ 165 w 332"/>
                    <a:gd name="T3" fmla="*/ 0 h 84"/>
                    <a:gd name="T4" fmla="*/ 0 w 332"/>
                    <a:gd name="T5" fmla="*/ 84 h 84"/>
                    <a:gd name="T6" fmla="*/ 165 w 332"/>
                    <a:gd name="T7" fmla="*/ 84 h 84"/>
                    <a:gd name="T8" fmla="*/ 332 w 332"/>
                    <a:gd name="T9" fmla="*/ 42 h 84"/>
                    <a:gd name="T10" fmla="*/ 165 w 332"/>
                    <a:gd name="T11" fmla="*/ 42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64" name="Group 27"/>
              <p:cNvGrpSpPr>
                <a:grpSpLocks/>
              </p:cNvGrpSpPr>
              <p:nvPr/>
            </p:nvGrpSpPr>
            <p:grpSpPr bwMode="auto">
              <a:xfrm>
                <a:off x="816" y="2928"/>
                <a:ext cx="398" cy="199"/>
                <a:chOff x="1170" y="3512"/>
                <a:chExt cx="398" cy="199"/>
              </a:xfrm>
            </p:grpSpPr>
            <p:sp>
              <p:nvSpPr>
                <p:cNvPr id="23582" name="Freeform 28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Freeform 29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Freeform 30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Freeform 31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Freeform 32"/>
                <p:cNvSpPr>
                  <a:spLocks noChangeAspect="1" noEditPoints="1"/>
                </p:cNvSpPr>
                <p:nvPr/>
              </p:nvSpPr>
              <p:spPr bwMode="auto">
                <a:xfrm>
                  <a:off x="1170" y="3561"/>
                  <a:ext cx="398" cy="101"/>
                </a:xfrm>
                <a:custGeom>
                  <a:avLst/>
                  <a:gdLst>
                    <a:gd name="T0" fmla="*/ 0 w 332"/>
                    <a:gd name="T1" fmla="*/ 0 h 84"/>
                    <a:gd name="T2" fmla="*/ 198 w 332"/>
                    <a:gd name="T3" fmla="*/ 0 h 84"/>
                    <a:gd name="T4" fmla="*/ 0 w 332"/>
                    <a:gd name="T5" fmla="*/ 101 h 84"/>
                    <a:gd name="T6" fmla="*/ 198 w 332"/>
                    <a:gd name="T7" fmla="*/ 101 h 84"/>
                    <a:gd name="T8" fmla="*/ 398 w 332"/>
                    <a:gd name="T9" fmla="*/ 51 h 84"/>
                    <a:gd name="T10" fmla="*/ 198 w 332"/>
                    <a:gd name="T11" fmla="*/ 51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5" name="Freeform 33"/>
              <p:cNvSpPr>
                <a:spLocks noChangeAspect="1"/>
              </p:cNvSpPr>
              <p:nvPr/>
            </p:nvSpPr>
            <p:spPr bwMode="auto">
              <a:xfrm>
                <a:off x="680" y="3076"/>
                <a:ext cx="132" cy="568"/>
              </a:xfrm>
              <a:custGeom>
                <a:avLst/>
                <a:gdLst>
                  <a:gd name="T0" fmla="*/ 128 w 132"/>
                  <a:gd name="T1" fmla="*/ 568 h 568"/>
                  <a:gd name="T2" fmla="*/ 132 w 132"/>
                  <a:gd name="T3" fmla="*/ 0 h 568"/>
                  <a:gd name="T4" fmla="*/ 0 w 132"/>
                  <a:gd name="T5" fmla="*/ 0 h 568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568"/>
                  <a:gd name="T11" fmla="*/ 132 w 132"/>
                  <a:gd name="T12" fmla="*/ 568 h 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568">
                    <a:moveTo>
                      <a:pt x="128" y="568"/>
                    </a:moveTo>
                    <a:lnTo>
                      <a:pt x="13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6" name="Rectangle 34"/>
              <p:cNvSpPr>
                <a:spLocks noChangeArrowheads="1"/>
              </p:cNvSpPr>
              <p:nvPr/>
            </p:nvSpPr>
            <p:spPr bwMode="auto">
              <a:xfrm>
                <a:off x="528" y="3609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Verdana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23567" name="Rectangle 35"/>
              <p:cNvSpPr>
                <a:spLocks noChangeArrowheads="1"/>
              </p:cNvSpPr>
              <p:nvPr/>
            </p:nvSpPr>
            <p:spPr bwMode="auto">
              <a:xfrm>
                <a:off x="528" y="2976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Verdana" charset="0"/>
                    <a:cs typeface="Arial" charset="0"/>
                  </a:rPr>
                  <a:t>c</a:t>
                </a:r>
              </a:p>
            </p:txBody>
          </p:sp>
          <p:grpSp>
            <p:nvGrpSpPr>
              <p:cNvPr id="23568" name="Group 36"/>
              <p:cNvGrpSpPr>
                <a:grpSpLocks/>
              </p:cNvGrpSpPr>
              <p:nvPr/>
            </p:nvGrpSpPr>
            <p:grpSpPr bwMode="auto">
              <a:xfrm>
                <a:off x="816" y="3593"/>
                <a:ext cx="398" cy="199"/>
                <a:chOff x="1170" y="3512"/>
                <a:chExt cx="398" cy="199"/>
              </a:xfrm>
            </p:grpSpPr>
            <p:sp>
              <p:nvSpPr>
                <p:cNvPr id="23577" name="Freeform 37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38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9" name="Freeform 39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Freeform 40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Freeform 41"/>
                <p:cNvSpPr>
                  <a:spLocks noChangeAspect="1" noEditPoints="1"/>
                </p:cNvSpPr>
                <p:nvPr/>
              </p:nvSpPr>
              <p:spPr bwMode="auto">
                <a:xfrm>
                  <a:off x="1170" y="3561"/>
                  <a:ext cx="398" cy="101"/>
                </a:xfrm>
                <a:custGeom>
                  <a:avLst/>
                  <a:gdLst>
                    <a:gd name="T0" fmla="*/ 0 w 332"/>
                    <a:gd name="T1" fmla="*/ 0 h 84"/>
                    <a:gd name="T2" fmla="*/ 198 w 332"/>
                    <a:gd name="T3" fmla="*/ 0 h 84"/>
                    <a:gd name="T4" fmla="*/ 0 w 332"/>
                    <a:gd name="T5" fmla="*/ 101 h 84"/>
                    <a:gd name="T6" fmla="*/ 198 w 332"/>
                    <a:gd name="T7" fmla="*/ 101 h 84"/>
                    <a:gd name="T8" fmla="*/ 398 w 332"/>
                    <a:gd name="T9" fmla="*/ 51 h 84"/>
                    <a:gd name="T10" fmla="*/ 198 w 332"/>
                    <a:gd name="T11" fmla="*/ 51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69" name="Group 42"/>
              <p:cNvGrpSpPr>
                <a:grpSpLocks/>
              </p:cNvGrpSpPr>
              <p:nvPr/>
            </p:nvGrpSpPr>
            <p:grpSpPr bwMode="auto">
              <a:xfrm flipV="1">
                <a:off x="742" y="3403"/>
                <a:ext cx="129" cy="149"/>
                <a:chOff x="1989" y="3093"/>
                <a:chExt cx="129" cy="149"/>
              </a:xfrm>
            </p:grpSpPr>
            <p:sp>
              <p:nvSpPr>
                <p:cNvPr id="23575" name="Freeform 43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6" name="Freeform 44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0" name="Group 45"/>
              <p:cNvGrpSpPr>
                <a:grpSpLocks/>
              </p:cNvGrpSpPr>
              <p:nvPr/>
            </p:nvGrpSpPr>
            <p:grpSpPr bwMode="auto">
              <a:xfrm flipV="1">
                <a:off x="742" y="3168"/>
                <a:ext cx="129" cy="149"/>
                <a:chOff x="1989" y="3093"/>
                <a:chExt cx="129" cy="149"/>
              </a:xfrm>
            </p:grpSpPr>
            <p:sp>
              <p:nvSpPr>
                <p:cNvPr id="23573" name="Freeform 46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Freeform 47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1" name="Freeform 48"/>
              <p:cNvSpPr>
                <a:spLocks noChangeAspect="1"/>
              </p:cNvSpPr>
              <p:nvPr/>
            </p:nvSpPr>
            <p:spPr bwMode="auto">
              <a:xfrm>
                <a:off x="1152" y="3360"/>
                <a:ext cx="312" cy="336"/>
              </a:xfrm>
              <a:custGeom>
                <a:avLst/>
                <a:gdLst>
                  <a:gd name="T0" fmla="*/ 312 w 312"/>
                  <a:gd name="T1" fmla="*/ 0 h 336"/>
                  <a:gd name="T2" fmla="*/ 192 w 312"/>
                  <a:gd name="T3" fmla="*/ 4 h 336"/>
                  <a:gd name="T4" fmla="*/ 196 w 312"/>
                  <a:gd name="T5" fmla="*/ 336 h 336"/>
                  <a:gd name="T6" fmla="*/ 0 w 312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336"/>
                  <a:gd name="T14" fmla="*/ 312 w 3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336">
                    <a:moveTo>
                      <a:pt x="312" y="0"/>
                    </a:moveTo>
                    <a:lnTo>
                      <a:pt x="192" y="4"/>
                    </a:lnTo>
                    <a:lnTo>
                      <a:pt x="19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2" name="Freeform 49"/>
              <p:cNvSpPr>
                <a:spLocks noChangeAspect="1"/>
              </p:cNvSpPr>
              <p:nvPr/>
            </p:nvSpPr>
            <p:spPr bwMode="auto">
              <a:xfrm flipV="1">
                <a:off x="1152" y="3024"/>
                <a:ext cx="312" cy="240"/>
              </a:xfrm>
              <a:custGeom>
                <a:avLst/>
                <a:gdLst>
                  <a:gd name="T0" fmla="*/ 312 w 312"/>
                  <a:gd name="T1" fmla="*/ 0 h 336"/>
                  <a:gd name="T2" fmla="*/ 192 w 312"/>
                  <a:gd name="T3" fmla="*/ 3 h 336"/>
                  <a:gd name="T4" fmla="*/ 196 w 312"/>
                  <a:gd name="T5" fmla="*/ 240 h 336"/>
                  <a:gd name="T6" fmla="*/ 0 w 312"/>
                  <a:gd name="T7" fmla="*/ 24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336"/>
                  <a:gd name="T14" fmla="*/ 312 w 3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336">
                    <a:moveTo>
                      <a:pt x="312" y="0"/>
                    </a:moveTo>
                    <a:lnTo>
                      <a:pt x="192" y="4"/>
                    </a:lnTo>
                    <a:lnTo>
                      <a:pt x="19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18B4D00-059E-2F49-9E30-01142F5E9B06}" type="slidenum">
              <a:rPr lang="en-US" sz="1400" b="0"/>
              <a:pPr/>
              <a:t>9</a:t>
            </a:fld>
            <a:endParaRPr lang="en-US" sz="1400" b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Terminology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>
                <a:latin typeface="Arial Narrow" charset="0"/>
              </a:rPr>
              <a:t>A Binary Decision Diagram (BDD) is a </a:t>
            </a:r>
            <a:r>
              <a:rPr lang="en-US" sz="2600" i="1">
                <a:latin typeface="Arial Narrow" charset="0"/>
              </a:rPr>
              <a:t>directed acyclic graph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Graph</a:t>
            </a:r>
            <a:r>
              <a:rPr lang="en-US">
                <a:latin typeface="Arial Narrow" charset="0"/>
              </a:rPr>
              <a:t>: set of vertices connected by edges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Directed</a:t>
            </a:r>
            <a:r>
              <a:rPr lang="en-US">
                <a:latin typeface="Arial Narrow" charset="0"/>
              </a:rPr>
              <a:t>: edges have direction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Acyclic</a:t>
            </a:r>
            <a:r>
              <a:rPr lang="en-US">
                <a:latin typeface="Arial Narrow" charset="0"/>
              </a:rPr>
              <a:t>: no path in the graph can lead to a cycle</a:t>
            </a:r>
          </a:p>
          <a:p>
            <a:r>
              <a:rPr lang="en-US">
                <a:latin typeface="Arial Narrow" charset="0"/>
              </a:rPr>
              <a:t>Often abbreviated as DAG</a:t>
            </a:r>
          </a:p>
          <a:p>
            <a:pPr lvl="1"/>
            <a:r>
              <a:rPr lang="en-US">
                <a:latin typeface="Arial Narrow" charset="0"/>
              </a:rPr>
              <a:t>Simplest model:</a:t>
            </a:r>
          </a:p>
          <a:p>
            <a:pPr lvl="2"/>
            <a:r>
              <a:rPr lang="en-US">
                <a:latin typeface="Arial Narrow" charset="0"/>
              </a:rPr>
              <a:t>Two leaves (Boolean constants 0 and 1)</a:t>
            </a:r>
          </a:p>
          <a:p>
            <a:pPr lvl="2"/>
            <a:r>
              <a:rPr lang="en-US">
                <a:latin typeface="Arial Narrow" charset="0"/>
              </a:rPr>
              <a:t>One root </a:t>
            </a:r>
          </a:p>
          <a:p>
            <a:pPr lvl="2"/>
            <a:r>
              <a:rPr lang="en-US">
                <a:latin typeface="Arial Narrow" charset="0"/>
              </a:rPr>
              <a:t>Can degenerate to a tree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1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34592</TotalTime>
  <Words>5298</Words>
  <Application>Microsoft Macintosh PowerPoint</Application>
  <PresentationFormat>On-screen Show (4:3)</PresentationFormat>
  <Paragraphs>1190</Paragraphs>
  <Slides>51</Slides>
  <Notes>47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 Narrow</vt:lpstr>
      <vt:lpstr>Cambria Math</vt:lpstr>
      <vt:lpstr>Monotype Sorts</vt:lpstr>
      <vt:lpstr>Times New Roman</vt:lpstr>
      <vt:lpstr>Verdana</vt:lpstr>
      <vt:lpstr>gsrcPresentationTemplate</vt:lpstr>
      <vt:lpstr>Equation</vt:lpstr>
      <vt:lpstr> Binary Decision Diagrams</vt:lpstr>
      <vt:lpstr>Module 1</vt:lpstr>
      <vt:lpstr>2020 US election – while counting one day after</vt:lpstr>
      <vt:lpstr>PowerPoint Presentation</vt:lpstr>
      <vt:lpstr>US 2016 elections</vt:lpstr>
      <vt:lpstr>Motivation</vt:lpstr>
      <vt:lpstr>Canonical forms - review</vt:lpstr>
      <vt:lpstr>Non canonical forms - review</vt:lpstr>
      <vt:lpstr>Terminology</vt:lpstr>
      <vt:lpstr>BDD - Example</vt:lpstr>
      <vt:lpstr>BDD - observations</vt:lpstr>
      <vt:lpstr>1st idea: Ordered BDD (OBDD)</vt:lpstr>
      <vt:lpstr>2nd idea: Reduced OBDD (ROBDD)</vt:lpstr>
      <vt:lpstr>1. Merge equivalent sub-trees</vt:lpstr>
      <vt:lpstr>2. Remove node with identical children</vt:lpstr>
      <vt:lpstr>ROBDDs</vt:lpstr>
      <vt:lpstr>BDD semantics</vt:lpstr>
      <vt:lpstr>A few simple functions</vt:lpstr>
      <vt:lpstr>A network example</vt:lpstr>
      <vt:lpstr>ROBDD- sharing</vt:lpstr>
      <vt:lpstr>ROBDDs- why do we care ?</vt:lpstr>
      <vt:lpstr>Logic operations with ROBDDs</vt:lpstr>
      <vt:lpstr>Logic operations with ROBDDs</vt:lpstr>
      <vt:lpstr>Example</vt:lpstr>
      <vt:lpstr>Boolean operators</vt:lpstr>
      <vt:lpstr>ROBDD construction – terminal cases (AND)</vt:lpstr>
      <vt:lpstr>ROBDD construction – recursive step (AND)</vt:lpstr>
      <vt:lpstr>One last problem</vt:lpstr>
      <vt:lpstr>The unique table</vt:lpstr>
      <vt:lpstr>Putting all together</vt:lpstr>
      <vt:lpstr>Generalizing to Boolean operators</vt:lpstr>
      <vt:lpstr>Logic operations - summary</vt:lpstr>
      <vt:lpstr>Some algorithmic complexities</vt:lpstr>
      <vt:lpstr>Motivation - again</vt:lpstr>
      <vt:lpstr>Module 2</vt:lpstr>
      <vt:lpstr>The importance of variable order</vt:lpstr>
      <vt:lpstr>Ordering results</vt:lpstr>
      <vt:lpstr>Variable ordering algorithms</vt:lpstr>
      <vt:lpstr>Static variable ordering</vt:lpstr>
      <vt:lpstr>Dynamic variable ordering</vt:lpstr>
      <vt:lpstr>Dynamic variable ordering</vt:lpstr>
      <vt:lpstr>Variable swapping</vt:lpstr>
      <vt:lpstr>Dynamic variable ordering</vt:lpstr>
      <vt:lpstr>Improvements on BDDs</vt:lpstr>
      <vt:lpstr>Complement edges</vt:lpstr>
      <vt:lpstr>Other types of Decision Diagram</vt:lpstr>
      <vt:lpstr>Boolean functions and sets of combinations </vt:lpstr>
      <vt:lpstr>ZDDs  -- Zero-suppressed BDDs</vt:lpstr>
      <vt:lpstr>ZDD - example</vt:lpstr>
      <vt:lpstr>ZDD - UNION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</dc:title>
  <dc:creator>Giovanni De Micheli (c)</dc:creator>
  <cp:lastModifiedBy>Microsoft Office User</cp:lastModifiedBy>
  <cp:revision>879</cp:revision>
  <cp:lastPrinted>2014-10-26T09:45:24Z</cp:lastPrinted>
  <dcterms:created xsi:type="dcterms:W3CDTF">2013-11-01T14:35:03Z</dcterms:created>
  <dcterms:modified xsi:type="dcterms:W3CDTF">2022-10-31T20:30:57Z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keutzer@eecs.berkeley.edu</vt:lpwstr>
  </property>
  <property fmtid="{D5CDD505-2E9C-101B-9397-08002B2CF9AE}" pid="8" name="HomePage">
    <vt:lpwstr>www-cad.eecs.berkeley.edu/~keutzer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U:\My Documents\HTMLDoc\290A</vt:lpwstr>
  </property>
</Properties>
</file>